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29"/>
  </p:notesMasterIdLst>
  <p:sldIdLst>
    <p:sldId id="277" r:id="rId4"/>
    <p:sldId id="257" r:id="rId5"/>
    <p:sldId id="278" r:id="rId6"/>
    <p:sldId id="282" r:id="rId7"/>
    <p:sldId id="3445" r:id="rId8"/>
    <p:sldId id="279" r:id="rId9"/>
    <p:sldId id="285" r:id="rId10"/>
    <p:sldId id="283" r:id="rId11"/>
    <p:sldId id="284" r:id="rId12"/>
    <p:sldId id="3433" r:id="rId13"/>
    <p:sldId id="3434" r:id="rId14"/>
    <p:sldId id="3436" r:id="rId15"/>
    <p:sldId id="3435" r:id="rId16"/>
    <p:sldId id="3437" r:id="rId17"/>
    <p:sldId id="3426" r:id="rId18"/>
    <p:sldId id="3427" r:id="rId19"/>
    <p:sldId id="280" r:id="rId20"/>
    <p:sldId id="3439" r:id="rId21"/>
    <p:sldId id="3440" r:id="rId22"/>
    <p:sldId id="3441" r:id="rId23"/>
    <p:sldId id="3442" r:id="rId24"/>
    <p:sldId id="3443" r:id="rId25"/>
    <p:sldId id="3444" r:id="rId26"/>
    <p:sldId id="3446" r:id="rId27"/>
    <p:sldId id="3447"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onsolas" panose="020B0609020204030204" pitchFamily="49"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Segoe UI" panose="020B0502040204020203"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358216-91BB-444E-828C-C5FF5EFA30F0}">
          <p14:sldIdLst>
            <p14:sldId id="277"/>
            <p14:sldId id="257"/>
            <p14:sldId id="278"/>
            <p14:sldId id="282"/>
            <p14:sldId id="3445"/>
          </p14:sldIdLst>
        </p14:section>
        <p14:section name="Basics" id="{4F314539-A9A5-4D14-961F-FDB9AE28C22C}">
          <p14:sldIdLst>
            <p14:sldId id="279"/>
            <p14:sldId id="285"/>
            <p14:sldId id="283"/>
          </p14:sldIdLst>
        </p14:section>
        <p14:section name="Strategies" id="{2E71A521-35BE-497A-A350-AF3F9199D6CC}">
          <p14:sldIdLst>
            <p14:sldId id="284"/>
            <p14:sldId id="3433"/>
            <p14:sldId id="3434"/>
            <p14:sldId id="3436"/>
            <p14:sldId id="3435"/>
            <p14:sldId id="3437"/>
          </p14:sldIdLst>
        </p14:section>
        <p14:section name="FeatureManagement" id="{E200527C-E05F-4182-A03F-127DA2C3D84B}">
          <p14:sldIdLst>
            <p14:sldId id="3426"/>
            <p14:sldId id="3427"/>
          </p14:sldIdLst>
        </p14:section>
        <p14:section name="Demo" id="{8EABB87D-4F5E-4CCD-BCD2-7B74912128CA}">
          <p14:sldIdLst>
            <p14:sldId id="280"/>
          </p14:sldIdLst>
        </p14:section>
        <p14:section name="Lessons Learned" id="{E77E6E8F-A65A-4BE4-9C8F-7C3AF02782B8}">
          <p14:sldIdLst>
            <p14:sldId id="3439"/>
            <p14:sldId id="3440"/>
            <p14:sldId id="3441"/>
            <p14:sldId id="3442"/>
            <p14:sldId id="3443"/>
            <p14:sldId id="3444"/>
          </p14:sldIdLst>
        </p14:section>
        <p14:section name="Closing" id="{46032261-494D-4A1B-A7FE-15468C699CC4}">
          <p14:sldIdLst>
            <p14:sldId id="3446"/>
            <p14:sldId id="34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583" autoAdjust="0"/>
  </p:normalViewPr>
  <p:slideViewPr>
    <p:cSldViewPr snapToGrid="0">
      <p:cViewPr varScale="1">
        <p:scale>
          <a:sx n="79" d="100"/>
          <a:sy n="79" d="100"/>
        </p:scale>
        <p:origin x="11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notesMaster" Target="notesMasters/notes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osh Hari" userId="5784eafa-bf52-4469-b06e-60e7a0dd6ff4" providerId="ADAL" clId="{5DCC2DCC-A605-4273-83DC-E616BD1646AA}"/>
    <pc:docChg chg="undo custSel addSld delSld modSld modSection">
      <pc:chgData name="Santosh Hari" userId="5784eafa-bf52-4469-b06e-60e7a0dd6ff4" providerId="ADAL" clId="{5DCC2DCC-A605-4273-83DC-E616BD1646AA}" dt="2021-11-05T04:56:03.593" v="119" actId="2696"/>
      <pc:docMkLst>
        <pc:docMk/>
      </pc:docMkLst>
      <pc:sldChg chg="modSp mod">
        <pc:chgData name="Santosh Hari" userId="5784eafa-bf52-4469-b06e-60e7a0dd6ff4" providerId="ADAL" clId="{5DCC2DCC-A605-4273-83DC-E616BD1646AA}" dt="2021-11-04T03:27:33.976" v="30" actId="20577"/>
        <pc:sldMkLst>
          <pc:docMk/>
          <pc:sldMk cId="3852120625" sldId="257"/>
        </pc:sldMkLst>
        <pc:spChg chg="mod">
          <ac:chgData name="Santosh Hari" userId="5784eafa-bf52-4469-b06e-60e7a0dd6ff4" providerId="ADAL" clId="{5DCC2DCC-A605-4273-83DC-E616BD1646AA}" dt="2021-11-04T03:27:33.976" v="30" actId="20577"/>
          <ac:spMkLst>
            <pc:docMk/>
            <pc:sldMk cId="3852120625" sldId="257"/>
            <ac:spMk id="2" creationId="{096FE8AF-C54E-8B47-969A-459B511062AA}"/>
          </ac:spMkLst>
        </pc:spChg>
      </pc:sldChg>
      <pc:sldChg chg="del">
        <pc:chgData name="Santosh Hari" userId="5784eafa-bf52-4469-b06e-60e7a0dd6ff4" providerId="ADAL" clId="{5DCC2DCC-A605-4273-83DC-E616BD1646AA}" dt="2021-11-04T03:12:35.803" v="0" actId="47"/>
        <pc:sldMkLst>
          <pc:docMk/>
          <pc:sldMk cId="3351983227" sldId="258"/>
        </pc:sldMkLst>
      </pc:sldChg>
      <pc:sldChg chg="del">
        <pc:chgData name="Santosh Hari" userId="5784eafa-bf52-4469-b06e-60e7a0dd6ff4" providerId="ADAL" clId="{5DCC2DCC-A605-4273-83DC-E616BD1646AA}" dt="2021-11-04T03:12:35.803" v="0" actId="47"/>
        <pc:sldMkLst>
          <pc:docMk/>
          <pc:sldMk cId="1561872712" sldId="259"/>
        </pc:sldMkLst>
      </pc:sldChg>
      <pc:sldChg chg="del">
        <pc:chgData name="Santosh Hari" userId="5784eafa-bf52-4469-b06e-60e7a0dd6ff4" providerId="ADAL" clId="{5DCC2DCC-A605-4273-83DC-E616BD1646AA}" dt="2021-11-04T03:12:35.803" v="0" actId="47"/>
        <pc:sldMkLst>
          <pc:docMk/>
          <pc:sldMk cId="1108877457" sldId="260"/>
        </pc:sldMkLst>
      </pc:sldChg>
      <pc:sldChg chg="del">
        <pc:chgData name="Santosh Hari" userId="5784eafa-bf52-4469-b06e-60e7a0dd6ff4" providerId="ADAL" clId="{5DCC2DCC-A605-4273-83DC-E616BD1646AA}" dt="2021-11-04T03:12:35.803" v="0" actId="47"/>
        <pc:sldMkLst>
          <pc:docMk/>
          <pc:sldMk cId="2668488753" sldId="261"/>
        </pc:sldMkLst>
      </pc:sldChg>
      <pc:sldChg chg="del">
        <pc:chgData name="Santosh Hari" userId="5784eafa-bf52-4469-b06e-60e7a0dd6ff4" providerId="ADAL" clId="{5DCC2DCC-A605-4273-83DC-E616BD1646AA}" dt="2021-11-04T03:12:35.803" v="0" actId="47"/>
        <pc:sldMkLst>
          <pc:docMk/>
          <pc:sldMk cId="4113657981" sldId="262"/>
        </pc:sldMkLst>
      </pc:sldChg>
      <pc:sldChg chg="del">
        <pc:chgData name="Santosh Hari" userId="5784eafa-bf52-4469-b06e-60e7a0dd6ff4" providerId="ADAL" clId="{5DCC2DCC-A605-4273-83DC-E616BD1646AA}" dt="2021-11-04T03:12:35.803" v="0" actId="47"/>
        <pc:sldMkLst>
          <pc:docMk/>
          <pc:sldMk cId="1138217056" sldId="263"/>
        </pc:sldMkLst>
      </pc:sldChg>
      <pc:sldChg chg="del">
        <pc:chgData name="Santosh Hari" userId="5784eafa-bf52-4469-b06e-60e7a0dd6ff4" providerId="ADAL" clId="{5DCC2DCC-A605-4273-83DC-E616BD1646AA}" dt="2021-11-04T03:12:35.803" v="0" actId="47"/>
        <pc:sldMkLst>
          <pc:docMk/>
          <pc:sldMk cId="1281430713" sldId="264"/>
        </pc:sldMkLst>
      </pc:sldChg>
      <pc:sldChg chg="del">
        <pc:chgData name="Santosh Hari" userId="5784eafa-bf52-4469-b06e-60e7a0dd6ff4" providerId="ADAL" clId="{5DCC2DCC-A605-4273-83DC-E616BD1646AA}" dt="2021-11-04T03:12:35.803" v="0" actId="47"/>
        <pc:sldMkLst>
          <pc:docMk/>
          <pc:sldMk cId="2700942184" sldId="265"/>
        </pc:sldMkLst>
      </pc:sldChg>
      <pc:sldChg chg="del">
        <pc:chgData name="Santosh Hari" userId="5784eafa-bf52-4469-b06e-60e7a0dd6ff4" providerId="ADAL" clId="{5DCC2DCC-A605-4273-83DC-E616BD1646AA}" dt="2021-11-04T03:12:35.803" v="0" actId="47"/>
        <pc:sldMkLst>
          <pc:docMk/>
          <pc:sldMk cId="714984656" sldId="266"/>
        </pc:sldMkLst>
      </pc:sldChg>
      <pc:sldChg chg="del">
        <pc:chgData name="Santosh Hari" userId="5784eafa-bf52-4469-b06e-60e7a0dd6ff4" providerId="ADAL" clId="{5DCC2DCC-A605-4273-83DC-E616BD1646AA}" dt="2021-11-04T03:12:35.803" v="0" actId="47"/>
        <pc:sldMkLst>
          <pc:docMk/>
          <pc:sldMk cId="2762594509" sldId="267"/>
        </pc:sldMkLst>
      </pc:sldChg>
      <pc:sldChg chg="del">
        <pc:chgData name="Santosh Hari" userId="5784eafa-bf52-4469-b06e-60e7a0dd6ff4" providerId="ADAL" clId="{5DCC2DCC-A605-4273-83DC-E616BD1646AA}" dt="2021-11-04T03:12:35.803" v="0" actId="47"/>
        <pc:sldMkLst>
          <pc:docMk/>
          <pc:sldMk cId="1716267179" sldId="268"/>
        </pc:sldMkLst>
      </pc:sldChg>
      <pc:sldChg chg="del">
        <pc:chgData name="Santosh Hari" userId="5784eafa-bf52-4469-b06e-60e7a0dd6ff4" providerId="ADAL" clId="{5DCC2DCC-A605-4273-83DC-E616BD1646AA}" dt="2021-11-04T03:12:35.803" v="0" actId="47"/>
        <pc:sldMkLst>
          <pc:docMk/>
          <pc:sldMk cId="767973781" sldId="269"/>
        </pc:sldMkLst>
      </pc:sldChg>
      <pc:sldChg chg="del">
        <pc:chgData name="Santosh Hari" userId="5784eafa-bf52-4469-b06e-60e7a0dd6ff4" providerId="ADAL" clId="{5DCC2DCC-A605-4273-83DC-E616BD1646AA}" dt="2021-11-04T03:12:35.803" v="0" actId="47"/>
        <pc:sldMkLst>
          <pc:docMk/>
          <pc:sldMk cId="1795166905" sldId="270"/>
        </pc:sldMkLst>
      </pc:sldChg>
      <pc:sldChg chg="del">
        <pc:chgData name="Santosh Hari" userId="5784eafa-bf52-4469-b06e-60e7a0dd6ff4" providerId="ADAL" clId="{5DCC2DCC-A605-4273-83DC-E616BD1646AA}" dt="2021-11-04T03:12:35.803" v="0" actId="47"/>
        <pc:sldMkLst>
          <pc:docMk/>
          <pc:sldMk cId="1552505949" sldId="271"/>
        </pc:sldMkLst>
      </pc:sldChg>
      <pc:sldChg chg="del">
        <pc:chgData name="Santosh Hari" userId="5784eafa-bf52-4469-b06e-60e7a0dd6ff4" providerId="ADAL" clId="{5DCC2DCC-A605-4273-83DC-E616BD1646AA}" dt="2021-11-04T03:12:35.803" v="0" actId="47"/>
        <pc:sldMkLst>
          <pc:docMk/>
          <pc:sldMk cId="3387637562" sldId="272"/>
        </pc:sldMkLst>
      </pc:sldChg>
      <pc:sldChg chg="del">
        <pc:chgData name="Santosh Hari" userId="5784eafa-bf52-4469-b06e-60e7a0dd6ff4" providerId="ADAL" clId="{5DCC2DCC-A605-4273-83DC-E616BD1646AA}" dt="2021-11-04T03:12:35.803" v="0" actId="47"/>
        <pc:sldMkLst>
          <pc:docMk/>
          <pc:sldMk cId="2402201920" sldId="273"/>
        </pc:sldMkLst>
      </pc:sldChg>
      <pc:sldChg chg="del">
        <pc:chgData name="Santosh Hari" userId="5784eafa-bf52-4469-b06e-60e7a0dd6ff4" providerId="ADAL" clId="{5DCC2DCC-A605-4273-83DC-E616BD1646AA}" dt="2021-11-04T03:12:35.803" v="0" actId="47"/>
        <pc:sldMkLst>
          <pc:docMk/>
          <pc:sldMk cId="2191142605" sldId="275"/>
        </pc:sldMkLst>
      </pc:sldChg>
      <pc:sldChg chg="del">
        <pc:chgData name="Santosh Hari" userId="5784eafa-bf52-4469-b06e-60e7a0dd6ff4" providerId="ADAL" clId="{5DCC2DCC-A605-4273-83DC-E616BD1646AA}" dt="2021-11-04T03:12:35.803" v="0" actId="47"/>
        <pc:sldMkLst>
          <pc:docMk/>
          <pc:sldMk cId="650461553" sldId="276"/>
        </pc:sldMkLst>
      </pc:sldChg>
      <pc:sldChg chg="modSp mod">
        <pc:chgData name="Santosh Hari" userId="5784eafa-bf52-4469-b06e-60e7a0dd6ff4" providerId="ADAL" clId="{5DCC2DCC-A605-4273-83DC-E616BD1646AA}" dt="2021-11-04T03:15:07.477" v="12" actId="20577"/>
        <pc:sldMkLst>
          <pc:docMk/>
          <pc:sldMk cId="2298370536" sldId="278"/>
        </pc:sldMkLst>
        <pc:spChg chg="mod">
          <ac:chgData name="Santosh Hari" userId="5784eafa-bf52-4469-b06e-60e7a0dd6ff4" providerId="ADAL" clId="{5DCC2DCC-A605-4273-83DC-E616BD1646AA}" dt="2021-11-04T03:15:07.477" v="12" actId="20577"/>
          <ac:spMkLst>
            <pc:docMk/>
            <pc:sldMk cId="2298370536" sldId="278"/>
            <ac:spMk id="3" creationId="{395CC549-1EA2-8B4A-ADC1-C00428D83849}"/>
          </ac:spMkLst>
        </pc:spChg>
      </pc:sldChg>
      <pc:sldChg chg="modNotesTx">
        <pc:chgData name="Santosh Hari" userId="5784eafa-bf52-4469-b06e-60e7a0dd6ff4" providerId="ADAL" clId="{5DCC2DCC-A605-4273-83DC-E616BD1646AA}" dt="2021-11-04T03:30:48.098" v="35" actId="20577"/>
        <pc:sldMkLst>
          <pc:docMk/>
          <pc:sldMk cId="2719050124" sldId="280"/>
        </pc:sldMkLst>
      </pc:sldChg>
      <pc:sldChg chg="del">
        <pc:chgData name="Santosh Hari" userId="5784eafa-bf52-4469-b06e-60e7a0dd6ff4" providerId="ADAL" clId="{5DCC2DCC-A605-4273-83DC-E616BD1646AA}" dt="2021-11-04T03:12:35.803" v="0" actId="47"/>
        <pc:sldMkLst>
          <pc:docMk/>
          <pc:sldMk cId="2843768465" sldId="281"/>
        </pc:sldMkLst>
      </pc:sldChg>
      <pc:sldChg chg="modSp mod">
        <pc:chgData name="Santosh Hari" userId="5784eafa-bf52-4469-b06e-60e7a0dd6ff4" providerId="ADAL" clId="{5DCC2DCC-A605-4273-83DC-E616BD1646AA}" dt="2021-11-04T03:28:01.558" v="33" actId="20577"/>
        <pc:sldMkLst>
          <pc:docMk/>
          <pc:sldMk cId="486923053" sldId="282"/>
        </pc:sldMkLst>
        <pc:spChg chg="mod">
          <ac:chgData name="Santosh Hari" userId="5784eafa-bf52-4469-b06e-60e7a0dd6ff4" providerId="ADAL" clId="{5DCC2DCC-A605-4273-83DC-E616BD1646AA}" dt="2021-11-04T03:28:01.558" v="33" actId="20577"/>
          <ac:spMkLst>
            <pc:docMk/>
            <pc:sldMk cId="486923053" sldId="282"/>
            <ac:spMk id="3" creationId="{BE9ED395-062C-42C3-BDCB-C6BD9073AB02}"/>
          </ac:spMkLst>
        </pc:spChg>
      </pc:sldChg>
      <pc:sldChg chg="modSp add mod">
        <pc:chgData name="Santosh Hari" userId="5784eafa-bf52-4469-b06e-60e7a0dd6ff4" providerId="ADAL" clId="{5DCC2DCC-A605-4273-83DC-E616BD1646AA}" dt="2021-11-04T03:32:06.303" v="48" actId="20577"/>
        <pc:sldMkLst>
          <pc:docMk/>
          <pc:sldMk cId="3238097374" sldId="3426"/>
        </pc:sldMkLst>
        <pc:spChg chg="mod">
          <ac:chgData name="Santosh Hari" userId="5784eafa-bf52-4469-b06e-60e7a0dd6ff4" providerId="ADAL" clId="{5DCC2DCC-A605-4273-83DC-E616BD1646AA}" dt="2021-11-04T03:32:06.303" v="48" actId="20577"/>
          <ac:spMkLst>
            <pc:docMk/>
            <pc:sldMk cId="3238097374" sldId="3426"/>
            <ac:spMk id="17" creationId="{00000000-0000-0000-0000-000000000000}"/>
          </ac:spMkLst>
        </pc:spChg>
      </pc:sldChg>
      <pc:sldChg chg="modSp add mod">
        <pc:chgData name="Santosh Hari" userId="5784eafa-bf52-4469-b06e-60e7a0dd6ff4" providerId="ADAL" clId="{5DCC2DCC-A605-4273-83DC-E616BD1646AA}" dt="2021-11-04T03:19:27.207" v="15" actId="27636"/>
        <pc:sldMkLst>
          <pc:docMk/>
          <pc:sldMk cId="3588183754" sldId="3427"/>
        </pc:sldMkLst>
        <pc:spChg chg="mod">
          <ac:chgData name="Santosh Hari" userId="5784eafa-bf52-4469-b06e-60e7a0dd6ff4" providerId="ADAL" clId="{5DCC2DCC-A605-4273-83DC-E616BD1646AA}" dt="2021-11-04T03:19:27.207" v="15" actId="27636"/>
          <ac:spMkLst>
            <pc:docMk/>
            <pc:sldMk cId="3588183754" sldId="3427"/>
            <ac:spMk id="17" creationId="{00000000-0000-0000-0000-000000000000}"/>
          </ac:spMkLst>
        </pc:spChg>
      </pc:sldChg>
      <pc:sldChg chg="del">
        <pc:chgData name="Santosh Hari" userId="5784eafa-bf52-4469-b06e-60e7a0dd6ff4" providerId="ADAL" clId="{5DCC2DCC-A605-4273-83DC-E616BD1646AA}" dt="2021-11-04T03:28:19.091" v="34" actId="2696"/>
        <pc:sldMkLst>
          <pc:docMk/>
          <pc:sldMk cId="2444392911" sldId="3438"/>
        </pc:sldMkLst>
      </pc:sldChg>
      <pc:sldChg chg="modSp new del mod">
        <pc:chgData name="Santosh Hari" userId="5784eafa-bf52-4469-b06e-60e7a0dd6ff4" providerId="ADAL" clId="{5DCC2DCC-A605-4273-83DC-E616BD1646AA}" dt="2021-11-05T04:56:03.593" v="119" actId="2696"/>
        <pc:sldMkLst>
          <pc:docMk/>
          <pc:sldMk cId="1038402798" sldId="3448"/>
        </pc:sldMkLst>
        <pc:spChg chg="mod">
          <ac:chgData name="Santosh Hari" userId="5784eafa-bf52-4469-b06e-60e7a0dd6ff4" providerId="ADAL" clId="{5DCC2DCC-A605-4273-83DC-E616BD1646AA}" dt="2021-11-05T04:21:15.171" v="118" actId="20577"/>
          <ac:spMkLst>
            <pc:docMk/>
            <pc:sldMk cId="1038402798" sldId="3448"/>
            <ac:spMk id="2" creationId="{B6847B76-D590-4243-901D-28E2DE7816E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talk we’ll focus on Feature Flags.</a:t>
            </a:r>
          </a:p>
          <a:p>
            <a:r>
              <a:rPr lang="en-US" dirty="0"/>
              <a:t>I will tell you about feature flags, what are they and what they look like and use cases</a:t>
            </a:r>
          </a:p>
          <a:p>
            <a:r>
              <a:rPr lang="en-US" dirty="0"/>
              <a:t>Then we’ll talk about the difference between deployments and release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get into the meat of the talk with discussion on Toggles, A/B Testing and Canary releases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then touch on some useful feature flag frameworks and services that enable them</a:t>
            </a:r>
          </a:p>
          <a:p>
            <a:endParaRPr lang="en-US" dirty="0"/>
          </a:p>
          <a:p>
            <a:r>
              <a:rPr lang="en-US" dirty="0"/>
              <a:t>I will then end with some tech considerations – pros, cons, best practices and gotchas while using feature flags</a:t>
            </a:r>
          </a:p>
          <a:p>
            <a:endParaRPr lang="en-US" dirty="0"/>
          </a:p>
          <a:p>
            <a:r>
              <a:rPr lang="en-US" dirty="0"/>
              <a:t>This is </a:t>
            </a:r>
            <a:r>
              <a:rPr lang="en-US" dirty="0" err="1"/>
              <a:t>a,broad</a:t>
            </a:r>
            <a:r>
              <a:rPr lang="en-US" dirty="0"/>
              <a:t> high level talk on all these concepts, frameworks and tools </a:t>
            </a:r>
          </a:p>
          <a:p>
            <a:r>
              <a:rPr lang="en-US" dirty="0"/>
              <a:t>I will leave you with resources to do deep dives</a:t>
            </a:r>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2102685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err="1">
                <a:solidFill>
                  <a:schemeClr val="tx1"/>
                </a:solidFill>
                <a:effectLst/>
                <a:latin typeface="+mn-lt"/>
                <a:ea typeface="+mn-ea"/>
                <a:cs typeface="+mn-cs"/>
              </a:rPr>
              <a:t>FeatureManagement</a:t>
            </a:r>
            <a:r>
              <a:rPr lang="en-US" sz="900" b="0" kern="1200" dirty="0">
                <a:solidFill>
                  <a:schemeClr val="tx1"/>
                </a:solidFill>
                <a:effectLst/>
                <a:latin typeface="+mn-lt"/>
                <a:ea typeface="+mn-ea"/>
                <a:cs typeface="+mn-cs"/>
              </a:rPr>
              <a:t> provide comprehensive feature flag support in .NET 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These libraries are built on top of the .NET Core configuration system.</a:t>
            </a:r>
          </a:p>
          <a:p>
            <a:r>
              <a:rPr lang="en-US" sz="900" b="0" kern="1200" dirty="0">
                <a:solidFill>
                  <a:schemeClr val="tx1"/>
                </a:solidFill>
                <a:effectLst/>
                <a:latin typeface="+mn-lt"/>
                <a:ea typeface="+mn-ea"/>
                <a:cs typeface="+mn-cs"/>
              </a:rPr>
              <a:t>- Supports local JSON file feature flag setup</a:t>
            </a:r>
          </a:p>
          <a:p>
            <a:r>
              <a:rPr lang="en-US" sz="900" b="0" kern="1200" dirty="0">
                <a:solidFill>
                  <a:schemeClr val="tx1"/>
                </a:solidFill>
                <a:effectLst/>
                <a:latin typeface="+mn-lt"/>
                <a:ea typeface="+mn-ea"/>
                <a:cs typeface="+mn-cs"/>
              </a:rPr>
              <a:t>- Configuration values can change in real-time, feature flags can be consistent across the entire request</a:t>
            </a:r>
          </a:p>
          <a:p>
            <a:r>
              <a:rPr lang="en-US" sz="900" b="0" kern="1200" dirty="0">
                <a:solidFill>
                  <a:schemeClr val="tx1"/>
                </a:solidFill>
                <a:effectLst/>
                <a:latin typeface="+mn-lt"/>
                <a:ea typeface="+mn-ea"/>
                <a:cs typeface="+mn-cs"/>
              </a:rPr>
              <a:t>- Toggle on/off features through declarative configuration file</a:t>
            </a:r>
          </a:p>
          <a:p>
            <a:r>
              <a:rPr lang="en-US" sz="900" b="0" kern="1200" dirty="0">
                <a:solidFill>
                  <a:schemeClr val="tx1"/>
                </a:solidFill>
                <a:effectLst/>
                <a:latin typeface="+mn-lt"/>
                <a:ea typeface="+mn-ea"/>
                <a:cs typeface="+mn-cs"/>
              </a:rPr>
              <a:t>- Dynamically evaluate state of feature based on call to server</a:t>
            </a:r>
          </a:p>
          <a:p>
            <a:r>
              <a:rPr lang="en-US" sz="900" b="0" kern="1200" dirty="0">
                <a:solidFill>
                  <a:schemeClr val="tx1"/>
                </a:solidFill>
                <a:effectLst/>
                <a:latin typeface="+mn-lt"/>
                <a:ea typeface="+mn-ea"/>
                <a:cs typeface="+mn-cs"/>
              </a:rPr>
              <a:t>- API extensions for ASP.NET Core and MVC framework: Routing, Filters and Action Attributes</a:t>
            </a:r>
          </a:p>
          <a:p>
            <a:br>
              <a:rPr lang="en-US" sz="900" b="0" kern="1200" dirty="0">
                <a:solidFill>
                  <a:schemeClr val="tx1"/>
                </a:solidFill>
                <a:effectLst/>
                <a:latin typeface="+mn-lt"/>
                <a:ea typeface="+mn-ea"/>
                <a:cs typeface="+mn-cs"/>
              </a:rPr>
            </a:br>
            <a:r>
              <a:rPr lang="en-US" sz="900" b="0" kern="1200" dirty="0">
                <a:solidFill>
                  <a:schemeClr val="tx1"/>
                </a:solidFill>
                <a:effectLst/>
                <a:latin typeface="+mn-lt"/>
                <a:ea typeface="+mn-ea"/>
                <a:cs typeface="+mn-cs"/>
              </a:rPr>
              <a:t>Feature Flags consists of a name and a feature filter. </a:t>
            </a:r>
          </a:p>
          <a:p>
            <a:r>
              <a:rPr lang="en-US" sz="900" b="0" kern="1200" dirty="0">
                <a:solidFill>
                  <a:schemeClr val="tx1"/>
                </a:solidFill>
                <a:effectLst/>
                <a:latin typeface="+mn-lt"/>
                <a:ea typeface="+mn-ea"/>
                <a:cs typeface="+mn-cs"/>
              </a:rPr>
              <a:t>Feature Filters are scenarios for enabling/disabling flags. </a:t>
            </a:r>
          </a:p>
          <a:p>
            <a:r>
              <a:rPr lang="en-US" sz="900" b="0" kern="1200" dirty="0">
                <a:solidFill>
                  <a:schemeClr val="tx1"/>
                </a:solidFill>
                <a:effectLst/>
                <a:latin typeface="+mn-lt"/>
                <a:ea typeface="+mn-ea"/>
                <a:cs typeface="+mn-cs"/>
              </a:rPr>
              <a:t>For instance, a filter that enables the flag for only 10% of the requests.</a:t>
            </a:r>
          </a:p>
          <a:p>
            <a:endParaRPr lang="en-US" sz="900" b="0" kern="1200" dirty="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mn-lt"/>
                <a:ea typeface="+mn-ea"/>
                <a:cs typeface="+mn-cs"/>
              </a:rPr>
              <a:t>Downside: Config file approach is Standalone toggle for applications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1D9BFF88-B9B5-4B68-BAE1-09ACB5D03C54}" type="datetime8">
              <a:rPr lang="en-US" smtClean="0"/>
              <a:t>11/4/2021 11:59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39363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Configuration provides Azure PaaS to centrally manage application settings and feature flags. </a:t>
            </a:r>
          </a:p>
          <a:p>
            <a:r>
              <a:rPr lang="en-US" dirty="0"/>
              <a:t>You can create an end-to-end implementation of feature management in an ASP.NET Core application</a:t>
            </a:r>
          </a:p>
          <a:p>
            <a:r>
              <a:rPr lang="en-US" dirty="0"/>
              <a:t> using Azure App Configuration using the App Configuration service to centrally store all your feature flags and control their states.</a:t>
            </a:r>
          </a:p>
          <a:p>
            <a:endParaRPr lang="en-US" dirty="0"/>
          </a:p>
          <a:p>
            <a:r>
              <a:rPr lang="en-US" dirty="0"/>
              <a:t>feature flags are automatically updated without redeploying your app</a:t>
            </a:r>
          </a:p>
          <a:p>
            <a:r>
              <a:rPr lang="en-US" dirty="0"/>
              <a:t>the .NET Core SDK automatically pulls feature flags every 30 seconds by default)</a:t>
            </a:r>
          </a:p>
          <a:p>
            <a:endParaRPr lang="en-US" dirty="0"/>
          </a:p>
          <a:p>
            <a:r>
              <a:rPr lang="en-US" dirty="0"/>
              <a:t>A fully managed service that can be set up in minutes</a:t>
            </a:r>
          </a:p>
          <a:p>
            <a:r>
              <a:rPr lang="en-US" dirty="0"/>
              <a:t>Flexible key representations and mappings</a:t>
            </a:r>
          </a:p>
          <a:p>
            <a:r>
              <a:rPr lang="en-US" dirty="0"/>
              <a:t>Tagging with labels</a:t>
            </a:r>
          </a:p>
          <a:p>
            <a:r>
              <a:rPr lang="en-US" dirty="0"/>
              <a:t>Dedicated UI for feature flag management</a:t>
            </a:r>
          </a:p>
          <a:p>
            <a:r>
              <a:rPr lang="en-US" dirty="0"/>
              <a:t>Comparison of two sets of configurations on custom-defined dimensions</a:t>
            </a:r>
          </a:p>
          <a:p>
            <a:r>
              <a:rPr lang="en-US" dirty="0"/>
              <a:t>Enhanced security through Azure-managed identities</a:t>
            </a:r>
          </a:p>
          <a:p>
            <a:r>
              <a:rPr lang="en-US" dirty="0"/>
              <a:t>Encryption of sensitive information at rest and in transit</a:t>
            </a:r>
          </a:p>
          <a:p>
            <a:r>
              <a:rPr lang="en-US" dirty="0"/>
              <a:t>IaC friendly with ARM templates and Terraform like any other azure service</a:t>
            </a:r>
          </a:p>
          <a:p>
            <a:r>
              <a:rPr lang="en-US" dirty="0"/>
              <a:t>Native integration with popular frameworks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1D9BFF88-B9B5-4B68-BAE1-09ACB5D03C54}" type="datetime8">
              <a:rPr lang="en-US" smtClean="0"/>
              <a:t>11/4/2021 11:59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12062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Ring Release with </a:t>
            </a:r>
            <a:r>
              <a:rPr lang="en-US" dirty="0" err="1"/>
              <a:t>FeatureManagent</a:t>
            </a:r>
            <a:r>
              <a:rPr lang="en-US" dirty="0"/>
              <a:t> in Console App</a:t>
            </a:r>
          </a:p>
          <a:p>
            <a:r>
              <a:rPr lang="en-US" dirty="0" err="1"/>
              <a:t>FeatureManagement</a:t>
            </a:r>
            <a:r>
              <a:rPr lang="en-US" dirty="0"/>
              <a:t> + Azure App Config </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17</a:t>
            </a:fld>
            <a:endParaRPr lang="en-US"/>
          </a:p>
        </p:txBody>
      </p:sp>
    </p:spTree>
    <p:extLst>
      <p:ext uri="{BB962C8B-B14F-4D97-AF65-F5344CB8AC3E}">
        <p14:creationId xmlns:p14="http://schemas.microsoft.com/office/powerpoint/2010/main" val="3690871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Feature flags is essentially new code you're adding which means they should be treated as technical debt.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You need to have a review process in place to periodically review all feature flags.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Older flags with deprecated or unused features should be removed ASAP.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 If a feature is released to all users, the feature flag is no longer needed, </a:t>
            </a:r>
            <a:r>
              <a:rPr lang="en-US" sz="900" b="0" kern="1200" dirty="0" err="1">
                <a:solidFill>
                  <a:schemeClr val="tx1"/>
                </a:solidFill>
                <a:effectLst/>
                <a:latin typeface="+mn-lt"/>
                <a:ea typeface="+mn-ea"/>
                <a:cs typeface="+mn-cs"/>
              </a:rPr>
              <a:t>ie</a:t>
            </a:r>
            <a:r>
              <a:rPr lang="en-US" sz="900" b="0" kern="1200" dirty="0">
                <a:solidFill>
                  <a:schemeClr val="tx1"/>
                </a:solidFill>
                <a:effectLst/>
                <a:latin typeface="+mn-lt"/>
                <a:ea typeface="+mn-ea"/>
                <a:cs typeface="+mn-cs"/>
              </a:rPr>
              <a:t>, should be removed.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Permanent feature flags, for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ones used to handle subscription type access should be reviewed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and maintained for as long as they're in use.</a:t>
            </a:r>
          </a:p>
          <a:p>
            <a:endParaRPr lang="en-US" sz="1400"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1D9BFF88-B9B5-4B68-BAE1-09ACB5D03C54}" type="datetime8">
              <a:rPr lang="en-US" smtClean="0"/>
              <a:t>11/4/2021 11:59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50701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 electrical and electronic engineering, a </a:t>
            </a:r>
            <a:r>
              <a:rPr lang="en-US" sz="1400" b="1" dirty="0"/>
              <a:t>daisy chain</a:t>
            </a:r>
            <a:r>
              <a:rPr lang="en-US" sz="1400" dirty="0"/>
              <a:t> is a wiring scheme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 which multiple devices are wired together in sequence or in a ring</a:t>
            </a:r>
            <a:endParaRPr lang="en-US" sz="9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Combining multiple feature flags could lead to multiple features being toggled on or off simultaneously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which could lead to unpredictable system behavior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including increased system load, decrease in system performance and crashes.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Using DevOps principle of small batches,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limit the number of Feature Flags you're enabling or disabling at the same time.</a:t>
            </a:r>
          </a:p>
          <a:p>
            <a:endParaRPr lang="en-US" sz="1400" dirty="0"/>
          </a:p>
          <a:p>
            <a:r>
              <a:rPr lang="en-US" sz="1400" dirty="0"/>
              <a:t>Microsoft has the story in 2013 when they did a TFS release and flipped all feature flags on at once</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
        <p:nvSpPr>
          <p:cNvPr id="10" name="Date Placeholder 9"/>
          <p:cNvSpPr>
            <a:spLocks noGrp="1"/>
          </p:cNvSpPr>
          <p:nvPr>
            <p:ph type="dt" idx="13"/>
          </p:nvPr>
        </p:nvSpPr>
        <p:spPr/>
        <p:txBody>
          <a:bodyPr/>
          <a:lstStyle/>
          <a:p>
            <a:fld id="{1D9BFF88-B9B5-4B68-BAE1-09ACB5D03C54}" type="datetime8">
              <a:rPr lang="en-US" smtClean="0"/>
              <a:t>11/4/2021 11:59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5070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mn-lt"/>
                <a:ea typeface="+mn-ea"/>
                <a:cs typeface="+mn-cs"/>
              </a:rPr>
              <a:t>A change-advisory board ("CAB") delivers support to a change-management team by advising on requested changes, </a:t>
            </a:r>
          </a:p>
          <a:p>
            <a:r>
              <a:rPr lang="en-US" sz="900" b="0" kern="1200" dirty="0">
                <a:solidFill>
                  <a:schemeClr val="tx1"/>
                </a:solidFill>
                <a:effectLst/>
                <a:latin typeface="+mn-lt"/>
                <a:ea typeface="+mn-ea"/>
                <a:cs typeface="+mn-cs"/>
              </a:rPr>
              <a:t>assisting in the assessment and prioritization of changes. </a:t>
            </a:r>
          </a:p>
          <a:p>
            <a:r>
              <a:rPr lang="en-US" sz="900" b="0" kern="1200" dirty="0">
                <a:solidFill>
                  <a:schemeClr val="tx1"/>
                </a:solidFill>
                <a:effectLst/>
                <a:latin typeface="+mn-lt"/>
                <a:ea typeface="+mn-ea"/>
                <a:cs typeface="+mn-cs"/>
              </a:rPr>
              <a:t>This body is generally made up of IT and Business representatives that include: </a:t>
            </a:r>
          </a:p>
          <a:p>
            <a:r>
              <a:rPr lang="en-US" sz="900" b="0" kern="1200" dirty="0">
                <a:solidFill>
                  <a:schemeClr val="tx1"/>
                </a:solidFill>
                <a:effectLst/>
                <a:latin typeface="+mn-lt"/>
                <a:ea typeface="+mn-ea"/>
                <a:cs typeface="+mn-cs"/>
              </a:rPr>
              <a:t>a change manager, user managers and groups, technical experts and, possible third parties and customers (if required).</a:t>
            </a:r>
          </a:p>
          <a:p>
            <a:r>
              <a:rPr lang="en-US" sz="900" b="0" kern="1200" dirty="0">
                <a:solidFill>
                  <a:schemeClr val="tx1"/>
                </a:solidFill>
                <a:effectLst/>
                <a:latin typeface="+mn-lt"/>
                <a:ea typeface="+mn-ea"/>
                <a:cs typeface="+mn-cs"/>
              </a:rPr>
              <a:t>Their primary goal is to reduce risk when code is deployed</a:t>
            </a:r>
            <a:br>
              <a:rPr lang="en-US" sz="900" b="0" kern="1200" dirty="0">
                <a:solidFill>
                  <a:schemeClr val="tx1"/>
                </a:solidFill>
                <a:effectLst/>
                <a:latin typeface="+mn-lt"/>
                <a:ea typeface="+mn-ea"/>
                <a:cs typeface="+mn-cs"/>
              </a:rPr>
            </a:br>
            <a:r>
              <a:rPr lang="en-US" sz="900" b="0" kern="1200" dirty="0">
                <a:solidFill>
                  <a:schemeClr val="tx1"/>
                </a:solidFill>
                <a:effectLst/>
                <a:latin typeface="+mn-lt"/>
                <a:ea typeface="+mn-ea"/>
                <a:cs typeface="+mn-cs"/>
              </a:rPr>
              <a:t>Since the CAB members are largely concerned with changes impacting customer, </a:t>
            </a:r>
          </a:p>
          <a:p>
            <a:r>
              <a:rPr lang="en-US" sz="900" b="0" kern="1200" dirty="0">
                <a:solidFill>
                  <a:schemeClr val="tx1"/>
                </a:solidFill>
                <a:effectLst/>
                <a:latin typeface="+mn-lt"/>
                <a:ea typeface="+mn-ea"/>
                <a:cs typeface="+mn-cs"/>
              </a:rPr>
              <a:t>you could add code that does not hit any production paths (think: 0 code references in C#) </a:t>
            </a:r>
          </a:p>
          <a:p>
            <a:r>
              <a:rPr lang="en-US" sz="900" b="0" kern="1200" dirty="0">
                <a:solidFill>
                  <a:schemeClr val="tx1"/>
                </a:solidFill>
                <a:effectLst/>
                <a:latin typeface="+mn-lt"/>
                <a:ea typeface="+mn-ea"/>
                <a:cs typeface="+mn-cs"/>
              </a:rPr>
              <a:t>over a period of time and continue pushing the code to deployment. </a:t>
            </a:r>
          </a:p>
          <a:p>
            <a:r>
              <a:rPr lang="en-US" sz="900" b="0" kern="1200" dirty="0">
                <a:solidFill>
                  <a:schemeClr val="tx1"/>
                </a:solidFill>
                <a:effectLst/>
                <a:latin typeface="+mn-lt"/>
                <a:ea typeface="+mn-ea"/>
                <a:cs typeface="+mn-cs"/>
              </a:rPr>
              <a:t>When time comes for a CAB review, you can simply add a Feature Flag and send it for review. </a:t>
            </a:r>
          </a:p>
          <a:p>
            <a:r>
              <a:rPr lang="en-US" sz="900" b="0" kern="1200" dirty="0">
                <a:solidFill>
                  <a:schemeClr val="tx1"/>
                </a:solidFill>
                <a:effectLst/>
                <a:latin typeface="+mn-lt"/>
                <a:ea typeface="+mn-ea"/>
                <a:cs typeface="+mn-cs"/>
              </a:rPr>
              <a:t>An additional advantage of this approach is that most, </a:t>
            </a:r>
          </a:p>
          <a:p>
            <a:r>
              <a:rPr lang="en-US" sz="900" b="0" kern="1200" dirty="0">
                <a:solidFill>
                  <a:schemeClr val="tx1"/>
                </a:solidFill>
                <a:effectLst/>
                <a:latin typeface="+mn-lt"/>
                <a:ea typeface="+mn-ea"/>
                <a:cs typeface="+mn-cs"/>
              </a:rPr>
              <a:t>CAB members are concerned about rollback in case the code is not working and feature flags can handle this situation with ease.</a:t>
            </a:r>
          </a:p>
          <a:p>
            <a:r>
              <a:rPr lang="en-US" sz="900" b="0" kern="1200" dirty="0">
                <a:solidFill>
                  <a:schemeClr val="tx1"/>
                </a:solidFill>
                <a:effectLst/>
                <a:latin typeface="+mn-lt"/>
                <a:ea typeface="+mn-ea"/>
                <a:cs typeface="+mn-cs"/>
              </a:rPr>
              <a:t>These days CABs have become more savvy and will point out that feature flags are tech debt</a:t>
            </a:r>
          </a:p>
          <a:p>
            <a:r>
              <a:rPr lang="en-US" dirty="0"/>
              <a:t>Plans:</a:t>
            </a:r>
          </a:p>
          <a:p>
            <a:pPr marL="228600" indent="-228600">
              <a:buAutoNum type="arabicPeriod"/>
            </a:pPr>
            <a:r>
              <a:rPr lang="en-US" dirty="0"/>
              <a:t>Appoint a maintainer – usually the person who added the flag</a:t>
            </a:r>
          </a:p>
          <a:p>
            <a:pPr marL="228600" indent="-228600">
              <a:buAutoNum type="arabicPeriod"/>
            </a:pPr>
            <a:r>
              <a:rPr lang="en-US" dirty="0"/>
              <a:t>Expiry date – for instance, we know how long the A/B test will run for</a:t>
            </a:r>
          </a:p>
          <a:p>
            <a:pPr marL="228600" indent="-228600">
              <a:buAutoNum type="arabicPeriod"/>
            </a:pPr>
            <a:r>
              <a:rPr lang="en-US" dirty="0"/>
              <a:t>Having a naming convention to make them easy to find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11/4/2021 11:59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51075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Every change you make to your software is an experiment, </a:t>
            </a:r>
          </a:p>
          <a:p>
            <a:r>
              <a:rPr lang="en-US" dirty="0">
                <a:effectLst/>
                <a:latin typeface="Times New Roman" panose="02020603050405020304" pitchFamily="18" charset="0"/>
              </a:rPr>
              <a:t>even if you don’t explicitly design them as such. </a:t>
            </a:r>
          </a:p>
          <a:p>
            <a:r>
              <a:rPr lang="en-US" dirty="0">
                <a:effectLst/>
                <a:latin typeface="Times New Roman" panose="02020603050405020304" pitchFamily="18" charset="0"/>
              </a:rPr>
              <a:t>When you release a new change using a feature flag, </a:t>
            </a:r>
          </a:p>
          <a:p>
            <a:r>
              <a:rPr lang="en-US" dirty="0">
                <a:effectLst/>
                <a:latin typeface="Times New Roman" panose="02020603050405020304" pitchFamily="18" charset="0"/>
              </a:rPr>
              <a:t>you have a built-in capability to measure the impact of the change.</a:t>
            </a:r>
            <a:br>
              <a:rPr lang="en-US" dirty="0"/>
            </a:br>
            <a:r>
              <a:rPr lang="en-US" dirty="0">
                <a:effectLst/>
                <a:latin typeface="Times New Roman" panose="02020603050405020304" pitchFamily="18" charset="0"/>
              </a:rPr>
              <a:t>You begin by establishing important baselines for your product,</a:t>
            </a:r>
            <a:br>
              <a:rPr lang="en-US" dirty="0"/>
            </a:br>
            <a:r>
              <a:rPr lang="en-US" dirty="0">
                <a:effectLst/>
                <a:latin typeface="Times New Roman" panose="02020603050405020304" pitchFamily="18" charset="0"/>
              </a:rPr>
              <a:t>such as the number of signups, dollars in sales, or searches performed. </a:t>
            </a:r>
          </a:p>
          <a:p>
            <a:endParaRPr lang="en-US" dirty="0">
              <a:effectLst/>
              <a:latin typeface="Times New Roman" panose="02020603050405020304" pitchFamily="18" charset="0"/>
            </a:endParaRPr>
          </a:p>
          <a:p>
            <a:r>
              <a:rPr lang="en-US" dirty="0">
                <a:effectLst/>
                <a:latin typeface="Times New Roman" panose="02020603050405020304" pitchFamily="18" charset="0"/>
              </a:rPr>
              <a:t>Then, as you progressively roll out, compare user activity in the old cohort </a:t>
            </a:r>
          </a:p>
          <a:p>
            <a:r>
              <a:rPr lang="en-US" dirty="0">
                <a:effectLst/>
                <a:latin typeface="Times New Roman" panose="02020603050405020304" pitchFamily="18" charset="0"/>
              </a:rPr>
              <a:t>with the behavior in the new one to ensure you are affecting your baseline metrics positively. </a:t>
            </a:r>
          </a:p>
          <a:p>
            <a:endParaRPr lang="en-US" dirty="0">
              <a:effectLst/>
              <a:latin typeface="Times New Roman" panose="02020603050405020304" pitchFamily="18" charset="0"/>
            </a:endParaRPr>
          </a:p>
          <a:p>
            <a:r>
              <a:rPr lang="en-US" dirty="0">
                <a:effectLst/>
                <a:latin typeface="Times New Roman" panose="02020603050405020304" pitchFamily="18" charset="0"/>
              </a:rPr>
              <a:t>Isn’t always easy to predict the way users will react to changes</a:t>
            </a:r>
          </a:p>
          <a:p>
            <a:br>
              <a:rPr lang="en-US" dirty="0"/>
            </a:br>
            <a:r>
              <a:rPr lang="en-US" dirty="0">
                <a:effectLst/>
                <a:latin typeface="Times New Roman" panose="02020603050405020304" pitchFamily="18" charset="0"/>
              </a:rPr>
              <a:t>Measuring your new features against existing baselines helps to reduce the risk of change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11/4/2021 11:59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521444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As we discussed earlier, feature flags are additional code you add to your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This means additional maintenance.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The purpose of feature flags is to control exposure of features to the customers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aka separating deployments from releases.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Since feature flags are largely used to achieve team/process/business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Unless you’re using permanent feature flags like for subscription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they're not central to solving your actual business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Do not spend time writing your own implementation unless absolutely necessary.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Use mature frameworks that we discussed in earlier sections.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11/4/2021 11:59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721072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with any trunk/main-based branching strategy</a:t>
            </a:r>
          </a:p>
          <a:p>
            <a:r>
              <a:rPr lang="en-US" dirty="0"/>
              <a:t>Strongly recommend short lived feature branches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This is a quote from Accelerate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With feature flags, the release of software to users becomes a business decision instead of a technical decision.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The execution of a section of code or feature no longer needs a dedicated source code branch,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but becomes an execution branch instead, controlled by the feature flag.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11/4/2021 11:59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software, a flag is "one or more bits used to store binary values" </a:t>
            </a:r>
          </a:p>
          <a:p>
            <a:r>
              <a:rPr lang="en-US" sz="1200" b="0" i="0" kern="1200" dirty="0">
                <a:solidFill>
                  <a:schemeClr val="tx1"/>
                </a:solidFill>
                <a:effectLst/>
                <a:latin typeface="+mn-lt"/>
                <a:ea typeface="+mn-ea"/>
                <a:cs typeface="+mn-cs"/>
              </a:rPr>
              <a:t>aka a Boolean that can either be true or false. </a:t>
            </a:r>
          </a:p>
          <a:p>
            <a:r>
              <a:rPr lang="en-US" sz="1200" b="0" i="0" kern="1200" dirty="0">
                <a:solidFill>
                  <a:schemeClr val="tx1"/>
                </a:solidFill>
                <a:effectLst/>
                <a:latin typeface="+mn-lt"/>
                <a:ea typeface="+mn-ea"/>
                <a:cs typeface="+mn-cs"/>
              </a:rPr>
              <a:t>In the same context in software, a feature is a chunk of functionality that delivers some kind of value.</a:t>
            </a:r>
          </a:p>
          <a:p>
            <a:r>
              <a:rPr lang="en-US" sz="1200" b="0" i="0" kern="1200" dirty="0">
                <a:solidFill>
                  <a:schemeClr val="tx1"/>
                </a:solidFill>
                <a:effectLst/>
                <a:latin typeface="+mn-lt"/>
                <a:ea typeface="+mn-ea"/>
                <a:cs typeface="+mn-cs"/>
              </a:rPr>
              <a:t>Thus, a feature flag, in the simplest terms, is an IF statement surrounding some chunk of functionality in your software. </a:t>
            </a:r>
          </a:p>
          <a:p>
            <a:r>
              <a:rPr lang="en-US" sz="1200" b="0" i="0" kern="1200" dirty="0">
                <a:solidFill>
                  <a:schemeClr val="tx1"/>
                </a:solidFill>
                <a:effectLst/>
                <a:latin typeface="+mn-lt"/>
                <a:ea typeface="+mn-ea"/>
                <a:cs typeface="+mn-cs"/>
              </a:rPr>
              <a:t>Feature flags, in reality, can be and are more complex than that. </a:t>
            </a:r>
          </a:p>
          <a:p>
            <a:r>
              <a:rPr lang="en-US" sz="1200" b="0" i="0" kern="1200" dirty="0">
                <a:solidFill>
                  <a:schemeClr val="tx1"/>
                </a:solidFill>
                <a:effectLst/>
                <a:latin typeface="+mn-lt"/>
                <a:ea typeface="+mn-ea"/>
                <a:cs typeface="+mn-cs"/>
              </a:rPr>
              <a:t>A feature flag is a way to change your software’s functionality without changing and re-deploying your code.</a:t>
            </a:r>
          </a:p>
          <a:p>
            <a:r>
              <a:rPr lang="en-US" sz="1200" b="0" i="0" kern="1200" dirty="0">
                <a:solidFill>
                  <a:schemeClr val="tx1"/>
                </a:solidFill>
                <a:effectLst/>
                <a:latin typeface="+mn-lt"/>
                <a:ea typeface="+mn-ea"/>
                <a:cs typeface="+mn-cs"/>
              </a:rPr>
              <a:t>Feature Flags, also referred to as "Feature Toggles" is a set of patterns which can help a team to deliver new functionality to users rapidly but safely.</a:t>
            </a:r>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1687433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In simple terms, a feature flag is a decision point in your code </a:t>
            </a:r>
          </a:p>
          <a:p>
            <a:r>
              <a:rPr lang="en-US" dirty="0">
                <a:effectLst/>
                <a:latin typeface="Times New Roman" panose="02020603050405020304" pitchFamily="18" charset="0"/>
              </a:rPr>
              <a:t>That changes the behavior of your application. </a:t>
            </a:r>
          </a:p>
          <a:p>
            <a:r>
              <a:rPr lang="en-US" dirty="0">
                <a:effectLst/>
                <a:latin typeface="Times New Roman" panose="02020603050405020304" pitchFamily="18" charset="0"/>
              </a:rPr>
              <a:t>Feature flags—also known as feature toggles—have long been used </a:t>
            </a:r>
          </a:p>
          <a:p>
            <a:r>
              <a:rPr lang="en-US" dirty="0">
                <a:effectLst/>
                <a:latin typeface="Times New Roman" panose="02020603050405020304" pitchFamily="18" charset="0"/>
              </a:rPr>
              <a:t>to trigger “hidden” code or behaviors without having to ship new versions of your software.</a:t>
            </a:r>
          </a:p>
          <a:p>
            <a:endParaRPr lang="en-US" dirty="0">
              <a:effectLst/>
              <a:latin typeface="Times New Roman" panose="02020603050405020304" pitchFamily="18" charset="0"/>
            </a:endParaRPr>
          </a:p>
          <a:p>
            <a:r>
              <a:rPr lang="en-US" dirty="0">
                <a:effectLst/>
                <a:latin typeface="Times New Roman" panose="02020603050405020304" pitchFamily="18" charset="0"/>
              </a:rPr>
              <a:t>In ancient ASP.NET web app days we put flags in </a:t>
            </a:r>
            <a:r>
              <a:rPr lang="en-US" dirty="0" err="1">
                <a:effectLst/>
                <a:latin typeface="Times New Roman" panose="02020603050405020304" pitchFamily="18" charset="0"/>
              </a:rPr>
              <a:t>web.config</a:t>
            </a:r>
            <a:r>
              <a:rPr lang="en-US" dirty="0">
                <a:effectLst/>
                <a:latin typeface="Times New Roman" panose="02020603050405020304" pitchFamily="18" charset="0"/>
              </a:rPr>
              <a:t> file and changed them occasionally</a:t>
            </a:r>
          </a:p>
          <a:p>
            <a:endParaRPr lang="en-US" dirty="0"/>
          </a:p>
          <a:p>
            <a:pPr lvl="1"/>
            <a:r>
              <a:rPr lang="en-US" dirty="0" err="1"/>
              <a:t>enabledFeature</a:t>
            </a:r>
            <a:r>
              <a:rPr lang="en-US" dirty="0"/>
              <a:t> = toggle configuration (determines if we should even use the feature flag</a:t>
            </a:r>
          </a:p>
          <a:p>
            <a:pPr lvl="1"/>
            <a:r>
              <a:rPr lang="en-US" dirty="0" err="1"/>
              <a:t>trialperiodfeature</a:t>
            </a:r>
            <a:r>
              <a:rPr lang="en-US" dirty="0"/>
              <a:t> = toggle router (method that calculates if feature flag should be triggered)</a:t>
            </a:r>
          </a:p>
          <a:p>
            <a:pPr lvl="1"/>
            <a:r>
              <a:rPr lang="en-US" dirty="0"/>
              <a:t>{start date, number of days} = toggle context (conditions under which the feature flag is triggered)</a:t>
            </a:r>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1816015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we use the term "Deployment" </a:t>
            </a:r>
          </a:p>
          <a:p>
            <a:r>
              <a:rPr lang="en-US" sz="1200" b="0" kern="1200" dirty="0">
                <a:solidFill>
                  <a:schemeClr val="tx1"/>
                </a:solidFill>
                <a:effectLst/>
                <a:latin typeface="+mn-lt"/>
                <a:ea typeface="+mn-ea"/>
                <a:cs typeface="+mn-cs"/>
              </a:rPr>
              <a:t>we're talking about your team’s process for installing the new version of your code on production. </a:t>
            </a:r>
          </a:p>
          <a:p>
            <a:r>
              <a:rPr lang="en-US" sz="1200" b="0" kern="1200" dirty="0">
                <a:solidFill>
                  <a:schemeClr val="tx1"/>
                </a:solidFill>
                <a:effectLst/>
                <a:latin typeface="+mn-lt"/>
                <a:ea typeface="+mn-ea"/>
                <a:cs typeface="+mn-cs"/>
              </a:rPr>
              <a:t>When we say a new version of software is deployed, </a:t>
            </a:r>
          </a:p>
          <a:p>
            <a:r>
              <a:rPr lang="en-US" sz="1200" b="0" kern="1200" dirty="0">
                <a:solidFill>
                  <a:schemeClr val="tx1"/>
                </a:solidFill>
                <a:effectLst/>
                <a:latin typeface="+mn-lt"/>
                <a:ea typeface="+mn-ea"/>
                <a:cs typeface="+mn-cs"/>
              </a:rPr>
              <a:t>we mean it is running somewhere in your production infrastructure. </a:t>
            </a:r>
          </a:p>
          <a:p>
            <a:r>
              <a:rPr lang="en-US" sz="1200" b="0" kern="1200" dirty="0">
                <a:solidFill>
                  <a:schemeClr val="tx1"/>
                </a:solidFill>
                <a:effectLst/>
                <a:latin typeface="+mn-lt"/>
                <a:ea typeface="+mn-ea"/>
                <a:cs typeface="+mn-cs"/>
              </a:rPr>
              <a:t>Deployment does not mean customers have access to this new version. </a:t>
            </a:r>
          </a:p>
          <a:p>
            <a:r>
              <a:rPr lang="en-US" sz="1200" b="0" kern="1200" dirty="0">
                <a:solidFill>
                  <a:schemeClr val="tx1"/>
                </a:solidFill>
                <a:effectLst/>
                <a:latin typeface="+mn-lt"/>
                <a:ea typeface="+mn-ea"/>
                <a:cs typeface="+mn-cs"/>
              </a:rPr>
              <a:t>Deployments are low risk because even when new code fails </a:t>
            </a:r>
          </a:p>
          <a:p>
            <a:r>
              <a:rPr lang="en-US" sz="1200" b="0" kern="1200" dirty="0">
                <a:solidFill>
                  <a:schemeClr val="tx1"/>
                </a:solidFill>
                <a:effectLst/>
                <a:latin typeface="+mn-lt"/>
                <a:ea typeface="+mn-ea"/>
                <a:cs typeface="+mn-cs"/>
              </a:rPr>
              <a:t>Deployments should have minimal impact on the customer.</a:t>
            </a:r>
          </a:p>
          <a:p>
            <a:r>
              <a:rPr lang="en-US" sz="1200" b="0" kern="1200" dirty="0">
                <a:solidFill>
                  <a:schemeClr val="tx1"/>
                </a:solidFill>
                <a:effectLst/>
                <a:latin typeface="+mn-lt"/>
                <a:ea typeface="+mn-ea"/>
                <a:cs typeface="+mn-cs"/>
              </a:rPr>
              <a:t>Deployments should be driven by software teams</a:t>
            </a:r>
          </a:p>
          <a:p>
            <a:endParaRPr lang="en-US" dirty="0"/>
          </a:p>
          <a:p>
            <a:endParaRPr lang="en-US" dirty="0"/>
          </a:p>
          <a:p>
            <a:r>
              <a:rPr lang="en-US" sz="1200" b="0" kern="1200" dirty="0">
                <a:solidFill>
                  <a:schemeClr val="tx1"/>
                </a:solidFill>
                <a:effectLst/>
                <a:latin typeface="+mn-lt"/>
                <a:ea typeface="+mn-ea"/>
                <a:cs typeface="+mn-cs"/>
              </a:rPr>
              <a:t>When we say a new feature is released, this means that production traffic is hitting the code for this new feature. </a:t>
            </a:r>
          </a:p>
          <a:p>
            <a:r>
              <a:rPr lang="en-US" sz="1200" b="0" kern="1200" dirty="0">
                <a:solidFill>
                  <a:schemeClr val="tx1"/>
                </a:solidFill>
                <a:effectLst/>
                <a:latin typeface="+mn-lt"/>
                <a:ea typeface="+mn-ea"/>
                <a:cs typeface="+mn-cs"/>
              </a:rPr>
              <a:t>In our example the trial feature experiment was only turned on when the flag was enabled</a:t>
            </a:r>
          </a:p>
          <a:p>
            <a:r>
              <a:rPr lang="en-US" sz="1200" b="0" kern="1200" dirty="0">
                <a:solidFill>
                  <a:schemeClr val="tx1"/>
                </a:solidFill>
                <a:effectLst/>
                <a:latin typeface="+mn-lt"/>
                <a:ea typeface="+mn-ea"/>
                <a:cs typeface="+mn-cs"/>
              </a:rPr>
              <a:t>When production traffic hits this new code, all the risks associated with releases </a:t>
            </a:r>
          </a:p>
          <a:p>
            <a:r>
              <a:rPr lang="en-US" sz="1200" b="0" kern="1200" dirty="0">
                <a:solidFill>
                  <a:schemeClr val="tx1"/>
                </a:solidFill>
                <a:effectLst/>
                <a:latin typeface="+mn-lt"/>
                <a:ea typeface="+mn-ea"/>
                <a:cs typeface="+mn-cs"/>
              </a:rPr>
              <a:t>– outages, crashes, performance issues, bugs - are exposed to customers. </a:t>
            </a:r>
          </a:p>
          <a:p>
            <a:r>
              <a:rPr lang="en-US" sz="1200" b="0" kern="1200" dirty="0">
                <a:solidFill>
                  <a:schemeClr val="tx1"/>
                </a:solidFill>
                <a:effectLst/>
                <a:latin typeface="+mn-lt"/>
                <a:ea typeface="+mn-ea"/>
                <a:cs typeface="+mn-cs"/>
              </a:rPr>
              <a:t>The decision to release new features could involve various stakeholders including non-software team members.</a:t>
            </a:r>
          </a:p>
          <a:p>
            <a:endParaRPr lang="en-US" dirty="0"/>
          </a:p>
          <a:p>
            <a:r>
              <a:rPr lang="en-US" sz="1200" dirty="0"/>
              <a:t>Takeaway:</a:t>
            </a:r>
          </a:p>
          <a:p>
            <a:r>
              <a:rPr lang="en-US" sz="1200" dirty="0"/>
              <a:t>Deployments should be continuous and low impact to customer</a:t>
            </a:r>
          </a:p>
          <a:p>
            <a:r>
              <a:rPr lang="en-US" sz="1200" dirty="0"/>
              <a:t>Release should be a mindful business decision and should be high impact to the customer (hopefully positive)</a:t>
            </a:r>
          </a:p>
          <a:p>
            <a:endParaRPr lang="en-US" sz="1200" dirty="0"/>
          </a:p>
          <a:p>
            <a:r>
              <a:rPr lang="en-US" sz="1200" dirty="0"/>
              <a:t>And this separation between release and deployment is accomplished with feature flags</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429359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simplest terms, a toggle is a ON/OFF button. </a:t>
            </a:r>
          </a:p>
          <a:p>
            <a:r>
              <a:rPr lang="en-US" sz="1400" dirty="0"/>
              <a:t>You can basically turn a feature on and off with a toggle by redirecting code flow in production.</a:t>
            </a:r>
          </a:p>
          <a:p>
            <a:r>
              <a:rPr lang="en-US" sz="1400" dirty="0"/>
              <a:t>A well-wrapped feature means you can quickly turn it off if it’s performing poorly. </a:t>
            </a:r>
          </a:p>
          <a:p>
            <a:r>
              <a:rPr lang="en-US" sz="1400" dirty="0"/>
              <a:t>This can be the difference between a public relations disaster and minimal impact. </a:t>
            </a:r>
          </a:p>
          <a:p>
            <a:endParaRPr lang="en-US" sz="900" b="0" kern="1200" dirty="0">
              <a:solidFill>
                <a:schemeClr val="tx1"/>
              </a:solidFill>
              <a:effectLst/>
              <a:latin typeface="+mn-lt"/>
              <a:ea typeface="+mn-ea"/>
              <a:cs typeface="+mn-cs"/>
            </a:endParaRPr>
          </a:p>
          <a:p>
            <a:pPr>
              <a:buFont typeface="Arial" panose="020B0604020202020204" pitchFamily="34" charset="0"/>
              <a:buChar char="•"/>
            </a:pPr>
            <a:r>
              <a:rPr lang="en-US" sz="2000" dirty="0" err="1"/>
              <a:t>AlwaysOffFeatureToggle</a:t>
            </a:r>
            <a:endParaRPr lang="en-US" sz="2000" dirty="0"/>
          </a:p>
          <a:p>
            <a:pPr>
              <a:buFont typeface="Arial" panose="020B0604020202020204" pitchFamily="34" charset="0"/>
              <a:buChar char="•"/>
            </a:pPr>
            <a:r>
              <a:rPr lang="en-US" sz="2000" dirty="0" err="1"/>
              <a:t>AlwaysOnFeatureToggle</a:t>
            </a:r>
            <a:endParaRPr lang="en-US" sz="2000" dirty="0"/>
          </a:p>
          <a:p>
            <a:pPr>
              <a:buFont typeface="Arial" panose="020B0604020202020204" pitchFamily="34" charset="0"/>
              <a:buChar char="•"/>
            </a:pPr>
            <a:r>
              <a:rPr lang="en-US" sz="2000" dirty="0" err="1"/>
              <a:t>EnabledOnOrAfterDateFeatureToggle</a:t>
            </a:r>
            <a:endParaRPr lang="en-US" sz="2000" dirty="0"/>
          </a:p>
          <a:p>
            <a:pPr>
              <a:buFont typeface="Arial" panose="020B0604020202020204" pitchFamily="34" charset="0"/>
              <a:buChar char="•"/>
            </a:pPr>
            <a:r>
              <a:rPr lang="en-US" sz="2000" dirty="0" err="1"/>
              <a:t>EnabledOnOrBeforeDateFeatureToggle</a:t>
            </a:r>
            <a:endParaRPr lang="en-US" sz="2000" dirty="0"/>
          </a:p>
          <a:p>
            <a:pPr>
              <a:buFont typeface="Arial" panose="020B0604020202020204" pitchFamily="34" charset="0"/>
              <a:buChar char="•"/>
            </a:pPr>
            <a:r>
              <a:rPr lang="en-US" sz="2000" dirty="0" err="1"/>
              <a:t>EnabledBetweenDatesFeatureToggle</a:t>
            </a:r>
            <a:endParaRPr lang="en-US" sz="2000" dirty="0"/>
          </a:p>
          <a:p>
            <a:pPr>
              <a:buFont typeface="Arial" panose="020B0604020202020204" pitchFamily="34" charset="0"/>
              <a:buChar char="•"/>
            </a:pPr>
            <a:r>
              <a:rPr lang="en-US" sz="2000" dirty="0" err="1"/>
              <a:t>SimpleFeatureToggle</a:t>
            </a:r>
            <a:endParaRPr lang="en-US" sz="2000" dirty="0"/>
          </a:p>
          <a:p>
            <a:pPr>
              <a:buFont typeface="Arial" panose="020B0604020202020204" pitchFamily="34" charset="0"/>
              <a:buChar char="•"/>
            </a:pPr>
            <a:r>
              <a:rPr lang="en-US" sz="2000" dirty="0" err="1"/>
              <a:t>RandomFeatureToggle</a:t>
            </a:r>
            <a:r>
              <a:rPr lang="en-US" sz="2000" dirty="0"/>
              <a:t> (from v2.1)</a:t>
            </a:r>
          </a:p>
          <a:p>
            <a:pPr>
              <a:buFont typeface="Arial" panose="020B0604020202020204" pitchFamily="34" charset="0"/>
              <a:buChar char="•"/>
            </a:pPr>
            <a:r>
              <a:rPr lang="en-US" sz="2000" dirty="0" err="1"/>
              <a:t>EnabledOnDaysOfWeekFeatureToggle</a:t>
            </a:r>
            <a:r>
              <a:rPr lang="en-US" sz="2000" dirty="0"/>
              <a:t> (from v2.1)</a:t>
            </a:r>
          </a:p>
          <a:p>
            <a:endParaRPr lang="en-US" sz="900" b="0" kern="1200" dirty="0">
              <a:solidFill>
                <a:schemeClr val="tx1"/>
              </a:solidFill>
              <a:effectLst/>
              <a:latin typeface="+mn-lt"/>
              <a:ea typeface="+mn-ea"/>
              <a:cs typeface="+mn-cs"/>
            </a:endParaRPr>
          </a:p>
          <a:p>
            <a:r>
              <a:rPr lang="en-US" sz="900" b="0" kern="1200" dirty="0">
                <a:solidFill>
                  <a:schemeClr val="tx1"/>
                </a:solidFill>
                <a:effectLst/>
                <a:latin typeface="+mn-lt"/>
                <a:ea typeface="+mn-ea"/>
                <a:cs typeface="+mn-cs"/>
              </a:rPr>
              <a:t>Ability to turn changes off if something goes wrong</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
        <p:nvSpPr>
          <p:cNvPr id="10" name="Date Placeholder 9"/>
          <p:cNvSpPr>
            <a:spLocks noGrp="1"/>
          </p:cNvSpPr>
          <p:nvPr>
            <p:ph type="dt" idx="13"/>
          </p:nvPr>
        </p:nvSpPr>
        <p:spPr/>
        <p:txBody>
          <a:bodyPr/>
          <a:lstStyle/>
          <a:p>
            <a:fld id="{1D9BFF88-B9B5-4B68-BAE1-09ACB5D03C54}" type="datetime8">
              <a:rPr lang="en-US" smtClean="0"/>
              <a:t>11/4/2021 11:59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02001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Similar to a toggle but it’s not all or nothing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A/B testing (also known as split testing) is a process of showing two variants of the feature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to different segments of customers at the same time and comparing which variant drives more conversions.</a:t>
            </a:r>
            <a:br>
              <a:rPr lang="en-US" sz="1400" dirty="0">
                <a:effectLst/>
              </a:rPr>
            </a:br>
            <a:r>
              <a:rPr lang="en-US" sz="1400" dirty="0">
                <a:effectLst/>
              </a:rPr>
              <a:t>the variant that gives higher conversions is the winning one</a:t>
            </a:r>
          </a:p>
          <a:p>
            <a:endParaRPr lang="en-US" sz="900" b="0" kern="1200" dirty="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6600" dirty="0">
                <a:effectLst/>
                <a:latin typeface="Times New Roman" panose="02020603050405020304" pitchFamily="18" charset="0"/>
              </a:rPr>
              <a:t>allow you to serve multiple variations of a feature to different user segments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6600" b="0" kern="1200" dirty="0">
                <a:solidFill>
                  <a:schemeClr val="tx1"/>
                </a:solidFill>
                <a:effectLst/>
                <a:latin typeface="Times New Roman" panose="02020603050405020304" pitchFamily="18" charset="0"/>
                <a:ea typeface="+mn-ea"/>
                <a:cs typeface="+mn-cs"/>
              </a:rPr>
              <a:t>Easier to gather user feedback</a:t>
            </a:r>
            <a:endParaRPr lang="en-US" sz="900" b="0" kern="1200" dirty="0">
              <a:solidFill>
                <a:schemeClr val="tx1"/>
              </a:solidFill>
              <a:effectLst/>
              <a:latin typeface="+mn-lt"/>
              <a:ea typeface="+mn-ea"/>
              <a:cs typeface="+mn-cs"/>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
        <p:nvSpPr>
          <p:cNvPr id="10" name="Date Placeholder 9"/>
          <p:cNvSpPr>
            <a:spLocks noGrp="1"/>
          </p:cNvSpPr>
          <p:nvPr>
            <p:ph type="dt" idx="13"/>
          </p:nvPr>
        </p:nvSpPr>
        <p:spPr/>
        <p:txBody>
          <a:bodyPr/>
          <a:lstStyle/>
          <a:p>
            <a:fld id="{1D9BFF88-B9B5-4B68-BAE1-09ACB5D03C54}" type="datetime8">
              <a:rPr lang="en-US" smtClean="0"/>
              <a:t>11/4/2021 11:59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0200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400" dirty="0"/>
              <a:t>Story of a canary in a coalmine – when it stopped singing get the heck out</a:t>
            </a:r>
          </a:p>
          <a:p>
            <a:endParaRPr lang="en-US" sz="900" b="0" kern="1200" dirty="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400" dirty="0"/>
              <a:t>When you are happy with the new version, you can start routing a few targeted users to 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4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400" dirty="0"/>
              <a:t>This small set of target users are the canary</a:t>
            </a:r>
          </a:p>
          <a:p>
            <a:endParaRPr lang="en-US" sz="900" b="0" kern="1200" dirty="0">
              <a:solidFill>
                <a:schemeClr val="tx1"/>
              </a:solidFill>
              <a:effectLst/>
              <a:latin typeface="+mn-lt"/>
              <a:ea typeface="+mn-ea"/>
              <a:cs typeface="+mn-cs"/>
            </a:endParaRPr>
          </a:p>
          <a:p>
            <a:r>
              <a:rPr lang="en-US" sz="1400" dirty="0"/>
              <a:t>As new version proves itself, rollout to more users</a:t>
            </a:r>
          </a:p>
          <a:p>
            <a:r>
              <a:rPr lang="en-US" sz="1400" dirty="0"/>
              <a:t>Migrate phase could last for weeks</a:t>
            </a:r>
          </a:p>
          <a:p>
            <a:r>
              <a:rPr lang="en-US" sz="1400" dirty="0"/>
              <a:t>Phased rollout helps smooth out new version – bugs, performance, functionality, </a:t>
            </a:r>
            <a:r>
              <a:rPr lang="en-US" sz="1400" dirty="0" err="1"/>
              <a:t>etc</a:t>
            </a:r>
            <a:endParaRPr lang="en-US" sz="1400" dirty="0"/>
          </a:p>
          <a:p>
            <a:endParaRPr lang="en-US" sz="1400" dirty="0"/>
          </a:p>
          <a:p>
            <a:r>
              <a:rPr lang="en-US" sz="1400" dirty="0"/>
              <a:t>Easy to rollback</a:t>
            </a:r>
          </a:p>
          <a:p>
            <a:endParaRPr lang="en-US" sz="1400" dirty="0"/>
          </a:p>
          <a:p>
            <a:r>
              <a:rPr lang="en-US" sz="1400" dirty="0"/>
              <a:t>Downside? Manage multiple versions</a:t>
            </a:r>
          </a:p>
          <a:p>
            <a:endParaRPr lang="en-US" sz="900" b="0" kern="1200" dirty="0">
              <a:solidFill>
                <a:schemeClr val="tx1"/>
              </a:solidFill>
              <a:effectLst/>
              <a:latin typeface="+mn-lt"/>
              <a:ea typeface="+mn-ea"/>
              <a:cs typeface="+mn-cs"/>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1D9BFF88-B9B5-4B68-BAE1-09ACB5D03C54}" type="datetime8">
              <a:rPr lang="en-US" smtClean="0"/>
              <a:t>11/4/2021 11:59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02001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effectLst/>
                <a:latin typeface="Times New Roman" panose="02020603050405020304" pitchFamily="18" charset="0"/>
              </a:rPr>
              <a:t>Ring deployments, a term coined by Microsoft, </a:t>
            </a:r>
          </a:p>
          <a:p>
            <a:r>
              <a:rPr lang="en-US" sz="2000" dirty="0">
                <a:effectLst/>
                <a:latin typeface="Times New Roman" panose="02020603050405020304" pitchFamily="18" charset="0"/>
              </a:rPr>
              <a:t>is another method to gradually expose features to different groups of users. </a:t>
            </a:r>
          </a:p>
          <a:p>
            <a:r>
              <a:rPr lang="en-US" sz="2000" dirty="0">
                <a:effectLst/>
                <a:latin typeface="Times New Roman" panose="02020603050405020304" pitchFamily="18" charset="0"/>
              </a:rPr>
              <a:t>groups are selected specifically to manage the risk of deployment. </a:t>
            </a:r>
          </a:p>
          <a:p>
            <a:r>
              <a:rPr lang="en-US" sz="2000" dirty="0">
                <a:effectLst/>
                <a:latin typeface="Times New Roman" panose="02020603050405020304" pitchFamily="18" charset="0"/>
              </a:rPr>
              <a:t>start with small groups of low-risk users </a:t>
            </a:r>
          </a:p>
          <a:p>
            <a:r>
              <a:rPr lang="en-US" sz="2000" dirty="0">
                <a:effectLst/>
                <a:latin typeface="Times New Roman" panose="02020603050405020304" pitchFamily="18" charset="0"/>
              </a:rPr>
              <a:t>expand through larger, higher-risk populations.</a:t>
            </a:r>
          </a:p>
          <a:p>
            <a:r>
              <a:rPr lang="en-US" sz="2000" dirty="0">
                <a:effectLst/>
                <a:latin typeface="Times New Roman" panose="02020603050405020304" pitchFamily="18" charset="0"/>
              </a:rPr>
              <a:t>It goes something like this</a:t>
            </a:r>
          </a:p>
          <a:p>
            <a:pPr lvl="1"/>
            <a:r>
              <a:rPr lang="en-US" sz="5400" dirty="0"/>
              <a:t>Canary groups</a:t>
            </a:r>
          </a:p>
          <a:p>
            <a:pPr lvl="1"/>
            <a:r>
              <a:rPr lang="en-US" sz="5400" dirty="0"/>
              <a:t>Insiders/Early Adopters</a:t>
            </a:r>
          </a:p>
          <a:p>
            <a:pPr lvl="1"/>
            <a:r>
              <a:rPr lang="en-US" sz="5400" dirty="0"/>
              <a:t>All</a:t>
            </a:r>
          </a:p>
          <a:p>
            <a:br>
              <a:rPr lang="en-US" sz="2000" dirty="0"/>
            </a:br>
            <a:r>
              <a:rPr lang="en-US" sz="2000" dirty="0">
                <a:effectLst/>
                <a:latin typeface="Times New Roman" panose="02020603050405020304" pitchFamily="18" charset="0"/>
              </a:rPr>
              <a:t>This helps identify problems early while limiting the “blast radius”</a:t>
            </a:r>
            <a:br>
              <a:rPr lang="en-US" sz="2000" dirty="0"/>
            </a:br>
            <a:r>
              <a:rPr lang="en-US" sz="2000" dirty="0">
                <a:effectLst/>
                <a:latin typeface="Times New Roman" panose="02020603050405020304" pitchFamily="18" charset="0"/>
              </a:rPr>
              <a:t>of disruption if something goes wrong.</a:t>
            </a:r>
          </a:p>
          <a:p>
            <a:endParaRPr lang="en-US" sz="900" b="0" kern="1200" dirty="0">
              <a:solidFill>
                <a:schemeClr val="tx1"/>
              </a:solidFill>
              <a:effectLst/>
              <a:latin typeface="+mn-lt"/>
              <a:ea typeface="+mn-ea"/>
              <a:cs typeface="+mn-cs"/>
            </a:endParaRPr>
          </a:p>
          <a:p>
            <a:r>
              <a:rPr lang="en-US" sz="900" b="0" kern="1200" dirty="0">
                <a:solidFill>
                  <a:schemeClr val="tx1"/>
                </a:solidFill>
                <a:effectLst/>
                <a:latin typeface="+mn-lt"/>
                <a:ea typeface="+mn-ea"/>
                <a:cs typeface="+mn-cs"/>
              </a:rPr>
              <a:t>Downside is that you may have to maintain multiple versions of the codebase </a:t>
            </a:r>
          </a:p>
          <a:p>
            <a:r>
              <a:rPr lang="en-US" sz="900" b="0" kern="1200" dirty="0">
                <a:solidFill>
                  <a:schemeClr val="tx1"/>
                </a:solidFill>
                <a:effectLst/>
                <a:latin typeface="+mn-lt"/>
                <a:ea typeface="+mn-ea"/>
                <a:cs typeface="+mn-cs"/>
              </a:rPr>
              <a:t>Worst case one for each ring</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1D9BFF88-B9B5-4B68-BAE1-09ACB5D03C54}" type="datetime8">
              <a:rPr lang="en-US" smtClean="0"/>
              <a:t>11/4/2021 11:59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02001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mn-lt"/>
                <a:ea typeface="+mn-ea"/>
                <a:cs typeface="+mn-cs"/>
              </a:rPr>
              <a:t>blue-green deployments is an useful concept to discuss </a:t>
            </a:r>
          </a:p>
          <a:p>
            <a:r>
              <a:rPr lang="en-US" sz="900" b="0" kern="1200" dirty="0">
                <a:solidFill>
                  <a:schemeClr val="tx1"/>
                </a:solidFill>
                <a:effectLst/>
                <a:latin typeface="+mn-lt"/>
                <a:ea typeface="+mn-ea"/>
                <a:cs typeface="+mn-cs"/>
              </a:rPr>
              <a:t>since it involves separating deployments from releases.</a:t>
            </a:r>
          </a:p>
          <a:p>
            <a:endParaRPr lang="en-US" sz="900" b="0" kern="1200" dirty="0">
              <a:solidFill>
                <a:schemeClr val="tx1"/>
              </a:solidFill>
              <a:effectLst/>
              <a:latin typeface="+mn-lt"/>
              <a:ea typeface="+mn-ea"/>
              <a:cs typeface="+mn-cs"/>
            </a:endParaRPr>
          </a:p>
          <a:p>
            <a:r>
              <a:rPr lang="en-US" sz="900" b="0" kern="1200" dirty="0">
                <a:solidFill>
                  <a:schemeClr val="tx1"/>
                </a:solidFill>
                <a:effectLst/>
                <a:latin typeface="+mn-lt"/>
                <a:ea typeface="+mn-ea"/>
                <a:cs typeface="+mn-cs"/>
              </a:rPr>
              <a:t>But it’s Overkill for simple code changes, better suited for infrastructure</a:t>
            </a:r>
          </a:p>
          <a:p>
            <a:br>
              <a:rPr lang="en-US" sz="900" b="0" kern="1200" dirty="0">
                <a:solidFill>
                  <a:schemeClr val="tx1"/>
                </a:solidFill>
                <a:effectLst/>
                <a:latin typeface="+mn-lt"/>
                <a:ea typeface="+mn-ea"/>
                <a:cs typeface="+mn-cs"/>
              </a:rPr>
            </a:br>
            <a:r>
              <a:rPr lang="en-US" sz="900" b="0" kern="1200" dirty="0">
                <a:solidFill>
                  <a:schemeClr val="tx1"/>
                </a:solidFill>
                <a:effectLst/>
                <a:latin typeface="+mn-lt"/>
                <a:ea typeface="+mn-ea"/>
                <a:cs typeface="+mn-cs"/>
              </a:rPr>
              <a:t>Blue-green deployments can be used instead of or with Feature Flags. </a:t>
            </a:r>
          </a:p>
          <a:p>
            <a:r>
              <a:rPr lang="en-US" sz="900" b="0" kern="1200" dirty="0">
                <a:solidFill>
                  <a:schemeClr val="tx1"/>
                </a:solidFill>
                <a:effectLst/>
                <a:latin typeface="+mn-lt"/>
                <a:ea typeface="+mn-ea"/>
                <a:cs typeface="+mn-cs"/>
              </a:rPr>
              <a:t>Green (new) version is deployed to fresh set of machines or containers </a:t>
            </a:r>
          </a:p>
          <a:p>
            <a:r>
              <a:rPr lang="en-US" sz="900" b="0" kern="1200" dirty="0">
                <a:solidFill>
                  <a:schemeClr val="tx1"/>
                </a:solidFill>
                <a:effectLst/>
                <a:latin typeface="+mn-lt"/>
                <a:ea typeface="+mn-ea"/>
                <a:cs typeface="+mn-cs"/>
              </a:rPr>
              <a:t>but since it's not yet exposed to production it's considered "Not released". </a:t>
            </a:r>
          </a:p>
          <a:p>
            <a:endParaRPr lang="en-US" sz="900" b="0" kern="1200" dirty="0">
              <a:solidFill>
                <a:schemeClr val="tx1"/>
              </a:solidFill>
              <a:effectLst/>
              <a:latin typeface="+mn-lt"/>
              <a:ea typeface="+mn-ea"/>
              <a:cs typeface="+mn-cs"/>
            </a:endParaRPr>
          </a:p>
          <a:p>
            <a:r>
              <a:rPr lang="en-US" sz="900" b="0" kern="1200" dirty="0">
                <a:solidFill>
                  <a:schemeClr val="tx1"/>
                </a:solidFill>
                <a:effectLst/>
                <a:latin typeface="+mn-lt"/>
                <a:ea typeface="+mn-ea"/>
                <a:cs typeface="+mn-cs"/>
              </a:rPr>
              <a:t>Blue (current) version is running on currently dedicated prod infrastructure</a:t>
            </a:r>
          </a:p>
          <a:p>
            <a:br>
              <a:rPr lang="en-US" sz="900" b="0" kern="1200" dirty="0">
                <a:solidFill>
                  <a:schemeClr val="tx1"/>
                </a:solidFill>
                <a:effectLst/>
                <a:latin typeface="+mn-lt"/>
                <a:ea typeface="+mn-ea"/>
                <a:cs typeface="+mn-cs"/>
              </a:rPr>
            </a:br>
            <a:r>
              <a:rPr lang="en-US" sz="900" b="0" kern="1200" dirty="0">
                <a:solidFill>
                  <a:schemeClr val="tx1"/>
                </a:solidFill>
                <a:effectLst/>
                <a:latin typeface="+mn-lt"/>
                <a:ea typeface="+mn-ea"/>
                <a:cs typeface="+mn-cs"/>
              </a:rPr>
              <a:t>Release in a blue-green setup usually involves making changes at the load balancer </a:t>
            </a:r>
          </a:p>
          <a:p>
            <a:r>
              <a:rPr lang="en-US" sz="900" b="0" kern="1200" dirty="0">
                <a:solidFill>
                  <a:schemeClr val="tx1"/>
                </a:solidFill>
                <a:effectLst/>
                <a:latin typeface="+mn-lt"/>
                <a:ea typeface="+mn-ea"/>
                <a:cs typeface="+mn-cs"/>
              </a:rPr>
              <a:t>to redirect production traffic from the blue (current) machines to the green (new) machines. </a:t>
            </a:r>
          </a:p>
          <a:p>
            <a:endParaRPr lang="en-US" sz="900" b="0" kern="1200" dirty="0">
              <a:solidFill>
                <a:schemeClr val="tx1"/>
              </a:solidFill>
              <a:effectLst/>
              <a:latin typeface="+mn-lt"/>
              <a:ea typeface="+mn-ea"/>
              <a:cs typeface="+mn-cs"/>
            </a:endParaRPr>
          </a:p>
          <a:p>
            <a:r>
              <a:rPr lang="en-US" sz="900" b="0" kern="1200" dirty="0">
                <a:solidFill>
                  <a:schemeClr val="tx1"/>
                </a:solidFill>
                <a:effectLst/>
                <a:latin typeface="+mn-lt"/>
                <a:ea typeface="+mn-ea"/>
                <a:cs typeface="+mn-cs"/>
              </a:rPr>
              <a:t>The operation equates to add hosts running the new version and remove hosts running the known-good version.</a:t>
            </a:r>
          </a:p>
          <a:p>
            <a:br>
              <a:rPr lang="en-US" sz="900" b="0" kern="1200" dirty="0">
                <a:solidFill>
                  <a:schemeClr val="tx1"/>
                </a:solidFill>
                <a:effectLst/>
                <a:latin typeface="+mn-lt"/>
                <a:ea typeface="+mn-ea"/>
                <a:cs typeface="+mn-cs"/>
              </a:rPr>
            </a:br>
            <a:r>
              <a:rPr lang="en-US" sz="900" b="0" kern="1200" dirty="0">
                <a:solidFill>
                  <a:schemeClr val="tx1"/>
                </a:solidFill>
                <a:effectLst/>
                <a:latin typeface="+mn-lt"/>
                <a:ea typeface="+mn-ea"/>
                <a:cs typeface="+mn-cs"/>
              </a:rPr>
              <a:t>Blue-green deployment involve infrastructure level changes. </a:t>
            </a:r>
          </a:p>
          <a:p>
            <a:r>
              <a:rPr lang="en-US" sz="900" b="0" kern="1200" dirty="0">
                <a:solidFill>
                  <a:schemeClr val="tx1"/>
                </a:solidFill>
                <a:effectLst/>
                <a:latin typeface="+mn-lt"/>
                <a:ea typeface="+mn-ea"/>
                <a:cs typeface="+mn-cs"/>
              </a:rPr>
              <a:t>Once switched over new changes have same high risk profile. </a:t>
            </a:r>
          </a:p>
          <a:p>
            <a:r>
              <a:rPr lang="en-US" sz="900" b="0" kern="1200" dirty="0">
                <a:solidFill>
                  <a:schemeClr val="tx1"/>
                </a:solidFill>
                <a:effectLst/>
                <a:latin typeface="+mn-lt"/>
                <a:ea typeface="+mn-ea"/>
                <a:cs typeface="+mn-cs"/>
              </a:rPr>
              <a:t>These deployments are easy to rollback. </a:t>
            </a:r>
          </a:p>
          <a:p>
            <a:br>
              <a:rPr lang="en-US" sz="900" b="0" kern="1200" dirty="0">
                <a:solidFill>
                  <a:schemeClr val="tx1"/>
                </a:solidFill>
                <a:effectLst/>
                <a:latin typeface="+mn-lt"/>
                <a:ea typeface="+mn-ea"/>
                <a:cs typeface="+mn-cs"/>
              </a:rPr>
            </a:br>
            <a:r>
              <a:rPr lang="en-US" sz="900" b="0" kern="1200" dirty="0">
                <a:solidFill>
                  <a:schemeClr val="tx1"/>
                </a:solidFill>
                <a:effectLst/>
                <a:latin typeface="+mn-lt"/>
                <a:ea typeface="+mn-ea"/>
                <a:cs typeface="+mn-cs"/>
              </a:rPr>
              <a:t>&gt;</a:t>
            </a:r>
            <a:r>
              <a:rPr lang="en-US" sz="900" b="1" kern="1200" dirty="0">
                <a:solidFill>
                  <a:schemeClr val="tx1"/>
                </a:solidFill>
                <a:effectLst/>
                <a:latin typeface="+mn-lt"/>
                <a:ea typeface="+mn-ea"/>
                <a:cs typeface="+mn-cs"/>
              </a:rPr>
              <a:t>**Note:**</a:t>
            </a:r>
            <a:r>
              <a:rPr lang="en-US" sz="900" b="0" kern="1200" dirty="0">
                <a:solidFill>
                  <a:schemeClr val="tx1"/>
                </a:solidFill>
                <a:effectLst/>
                <a:latin typeface="+mn-lt"/>
                <a:ea typeface="+mn-ea"/>
                <a:cs typeface="+mn-cs"/>
              </a:rPr>
              <a:t> Since blue-green deployments often involve production infrastructure, </a:t>
            </a:r>
          </a:p>
          <a:p>
            <a:r>
              <a:rPr lang="en-US" sz="900" b="0" kern="1200" dirty="0">
                <a:solidFill>
                  <a:schemeClr val="tx1"/>
                </a:solidFill>
                <a:effectLst/>
                <a:latin typeface="+mn-lt"/>
                <a:ea typeface="+mn-ea"/>
                <a:cs typeface="+mn-cs"/>
              </a:rPr>
              <a:t>this might be an useful technique to use when infrastructure level changes occur. </a:t>
            </a:r>
          </a:p>
          <a:p>
            <a:r>
              <a:rPr lang="en-US" sz="900" b="0" kern="1200" dirty="0">
                <a:solidFill>
                  <a:schemeClr val="tx1"/>
                </a:solidFill>
                <a:effectLst/>
                <a:latin typeface="+mn-lt"/>
                <a:ea typeface="+mn-ea"/>
                <a:cs typeface="+mn-cs"/>
              </a:rPr>
              <a:t>Feature Flags could still handle code level changes.</a:t>
            </a:r>
          </a:p>
          <a:p>
            <a:endParaRPr lang="en-US" sz="900" b="0" kern="1200" dirty="0">
              <a:solidFill>
                <a:schemeClr val="tx1"/>
              </a:solidFill>
              <a:effectLst/>
              <a:latin typeface="+mn-lt"/>
              <a:ea typeface="+mn-ea"/>
              <a:cs typeface="+mn-cs"/>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1D9BFF88-B9B5-4B68-BAE1-09ACB5D03C54}" type="datetime8">
              <a:rPr lang="en-US" smtClean="0"/>
              <a:t>11/4/2021 11:59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02001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5233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768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11/4/2021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11/4/2021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11/4/2021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11/4/2021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11/4/2021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11/4/2021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11/4/2021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2" r:id="rId13"/>
    <p:sldLayoutId id="2147483703" r:id="rId14"/>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11/4/2021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11/4/2021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hyperlink" Target="https://creativecommons.org/licenses/by-sa/3.0/" TargetMode="External"/><Relationship Id="rId4" Type="http://schemas.openxmlformats.org/officeDocument/2006/relationships/hyperlink" Target="https://stackoverflow.com/questions/51057966/flask-toggle-button-with-dynamic-labe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en.wikipedia.org/wiki/A/B_test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hyperlink" Target="https://creativecommons.org/licenses/by-sa/3.0/" TargetMode="External"/><Relationship Id="rId4" Type="http://schemas.openxmlformats.org/officeDocument/2006/relationships/hyperlink" Target="https://opensource.com/article/18/2/feature-flags-ring-deployment-mode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creativecommons.org/licenses/by/3.0/" TargetMode="External"/><Relationship Id="rId4" Type="http://schemas.openxmlformats.org/officeDocument/2006/relationships/hyperlink" Target="https://www.ianlewis.org/en/bluegreen-deployments-kubernet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creativecommons.org/licenses/by/3.0/" TargetMode="External"/><Relationship Id="rId4" Type="http://schemas.openxmlformats.org/officeDocument/2006/relationships/hyperlink" Target="https://writeabout.net/2017/10/02/clean-code-is-a-team-spor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hyperlink" Target="https://creativecommons.org/licenses/by-sa/3.0/" TargetMode="External"/><Relationship Id="rId4" Type="http://schemas.openxmlformats.org/officeDocument/2006/relationships/hyperlink" Target="http://travel.stackexchange.com/questions/31235/can-i-plug-an-adapter-into-a-power-strip-when-going-from-uk-to-europe-spai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creativecommons.org/licenses/by-nc-nd/3.0/" TargetMode="External"/><Relationship Id="rId4" Type="http://schemas.openxmlformats.org/officeDocument/2006/relationships/hyperlink" Target="https://www.hrconnect.cl/negocio/chief-human-resources-officer-lo-conocer-sentarse-la-mesa-decis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hyperlink" Target="https://creativecommons.org/licenses/by-sa/3.0/" TargetMode="External"/><Relationship Id="rId4" Type="http://schemas.openxmlformats.org/officeDocument/2006/relationships/hyperlink" Target="http://capreform.eu/public-goods-measurement-concerns-in-the-cap-post-201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creativecommons.org/licenses/by-sa/3.0/" TargetMode="External"/><Relationship Id="rId4" Type="http://schemas.openxmlformats.org/officeDocument/2006/relationships/hyperlink" Target="https://simpsonswiki.com/wiki/The_Simpsons:_Tapped_Out_decorations/Bart_Royal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networkengineering.stackexchange.com/questions/17302/toggle-switch-for-an-ethernet-cable"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Toggle/Kill switches</a:t>
            </a:r>
          </a:p>
        </p:txBody>
      </p:sp>
      <p:sp>
        <p:nvSpPr>
          <p:cNvPr id="6" name="Text Placeholder 5"/>
          <p:cNvSpPr>
            <a:spLocks noGrp="1"/>
          </p:cNvSpPr>
          <p:nvPr>
            <p:ph sz="quarter" idx="10"/>
          </p:nvPr>
        </p:nvSpPr>
        <p:spPr/>
        <p:txBody>
          <a:bodyPr/>
          <a:lstStyle/>
          <a:p>
            <a:r>
              <a:rPr lang="en-US" dirty="0"/>
              <a:t>ON/OFF</a:t>
            </a:r>
          </a:p>
          <a:p>
            <a:r>
              <a:rPr lang="en-US" dirty="0"/>
              <a:t>All or nothing</a:t>
            </a:r>
          </a:p>
          <a:p>
            <a:r>
              <a:rPr lang="en-US" dirty="0"/>
              <a:t>Types</a:t>
            </a:r>
          </a:p>
          <a:p>
            <a:pPr lvl="1"/>
            <a:r>
              <a:rPr lang="en-US" dirty="0"/>
              <a:t>Always ON/OFF</a:t>
            </a:r>
          </a:p>
          <a:p>
            <a:pPr lvl="1"/>
            <a:r>
              <a:rPr lang="en-US" dirty="0"/>
              <a:t>Date/Time based</a:t>
            </a:r>
          </a:p>
          <a:p>
            <a:pPr lvl="1"/>
            <a:r>
              <a:rPr lang="en-US" dirty="0"/>
              <a:t>Randomizer ON/OFF</a:t>
            </a:r>
          </a:p>
          <a:p>
            <a:pPr lvl="1"/>
            <a:r>
              <a:rPr lang="en-US" dirty="0"/>
              <a:t>Kill Switch</a:t>
            </a:r>
          </a:p>
        </p:txBody>
      </p:sp>
      <p:pic>
        <p:nvPicPr>
          <p:cNvPr id="4" name="Content Placeholder 4" descr="Picture of On/off toggles on iPhone UI">
            <a:extLst>
              <a:ext uri="{FF2B5EF4-FFF2-40B4-BE49-F238E27FC236}">
                <a16:creationId xmlns:a16="http://schemas.microsoft.com/office/drawing/2014/main" id="{B5AE87D1-6579-4B3A-9044-C39AA753F79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60908" y="1435100"/>
            <a:ext cx="6480498" cy="4601154"/>
          </a:xfrm>
          <a:prstGeom prst="rect">
            <a:avLst/>
          </a:prstGeom>
        </p:spPr>
      </p:pic>
      <p:sp>
        <p:nvSpPr>
          <p:cNvPr id="5" name="TextBox 4">
            <a:extLst>
              <a:ext uri="{FF2B5EF4-FFF2-40B4-BE49-F238E27FC236}">
                <a16:creationId xmlns:a16="http://schemas.microsoft.com/office/drawing/2014/main" id="{8BF04E51-D49D-414D-8DA9-5B9D1EAA0BC6}"/>
              </a:ext>
            </a:extLst>
          </p:cNvPr>
          <p:cNvSpPr txBox="1"/>
          <p:nvPr/>
        </p:nvSpPr>
        <p:spPr>
          <a:xfrm>
            <a:off x="6955156" y="6036254"/>
            <a:ext cx="4286250" cy="196208"/>
          </a:xfrm>
          <a:prstGeom prst="rect">
            <a:avLst/>
          </a:prstGeom>
          <a:noFill/>
        </p:spPr>
        <p:txBody>
          <a:bodyPr wrap="square" rtlCol="0">
            <a:spAutoFit/>
          </a:bodyPr>
          <a:lstStyle/>
          <a:p>
            <a:r>
              <a:rPr lang="en-US" sz="675">
                <a:hlinkClick r:id="rId4" tooltip="https://stackoverflow.com/questions/51057966/flask-toggle-button-with-dynamic-label"/>
              </a:rPr>
              <a:t>This Photo</a:t>
            </a:r>
            <a:r>
              <a:rPr lang="en-US" sz="675"/>
              <a:t> by Unknown Author is licensed under </a:t>
            </a:r>
            <a:r>
              <a:rPr lang="en-US" sz="675">
                <a:hlinkClick r:id="rId5" tooltip="https://creativecommons.org/licenses/by-sa/3.0/"/>
              </a:rPr>
              <a:t>CC BY-SA</a:t>
            </a:r>
            <a:endParaRPr lang="en-US" sz="675"/>
          </a:p>
        </p:txBody>
      </p:sp>
    </p:spTree>
    <p:extLst>
      <p:ext uri="{BB962C8B-B14F-4D97-AF65-F5344CB8AC3E}">
        <p14:creationId xmlns:p14="http://schemas.microsoft.com/office/powerpoint/2010/main" val="34714963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A/B</a:t>
            </a:r>
          </a:p>
        </p:txBody>
      </p:sp>
      <p:sp>
        <p:nvSpPr>
          <p:cNvPr id="6" name="Text Placeholder 5"/>
          <p:cNvSpPr>
            <a:spLocks noGrp="1"/>
          </p:cNvSpPr>
          <p:nvPr>
            <p:ph sz="quarter" idx="10"/>
          </p:nvPr>
        </p:nvSpPr>
        <p:spPr/>
        <p:txBody>
          <a:bodyPr/>
          <a:lstStyle/>
          <a:p>
            <a:r>
              <a:rPr lang="en-US" dirty="0"/>
              <a:t>Binary choice: Either/Or</a:t>
            </a:r>
          </a:p>
          <a:p>
            <a:r>
              <a:rPr lang="en-US" dirty="0"/>
              <a:t>Percentage-based rollouts</a:t>
            </a:r>
          </a:p>
          <a:p>
            <a:r>
              <a:rPr lang="en-US" dirty="0"/>
              <a:t>Experimentation</a:t>
            </a:r>
          </a:p>
          <a:p>
            <a:r>
              <a:rPr lang="en-US" dirty="0"/>
              <a:t>User Feedback</a:t>
            </a:r>
          </a:p>
          <a:p>
            <a:endParaRPr lang="en-US" dirty="0"/>
          </a:p>
        </p:txBody>
      </p:sp>
      <p:pic>
        <p:nvPicPr>
          <p:cNvPr id="4" name="Content Placeholder 4" descr="Picture of the same website - one version with blue button and one version with green button Blue has 52% click rate and green has 72% click rate">
            <a:extLst>
              <a:ext uri="{FF2B5EF4-FFF2-40B4-BE49-F238E27FC236}">
                <a16:creationId xmlns:a16="http://schemas.microsoft.com/office/drawing/2014/main" id="{1EDAB10F-E64F-4A96-B718-B72ADA5EBA6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06650" y="1806726"/>
            <a:ext cx="6679633" cy="3953994"/>
          </a:xfrm>
          <a:prstGeom prst="rect">
            <a:avLst/>
          </a:prstGeom>
        </p:spPr>
      </p:pic>
    </p:spTree>
    <p:extLst>
      <p:ext uri="{BB962C8B-B14F-4D97-AF65-F5344CB8AC3E}">
        <p14:creationId xmlns:p14="http://schemas.microsoft.com/office/powerpoint/2010/main" val="9200359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Canary</a:t>
            </a:r>
          </a:p>
        </p:txBody>
      </p:sp>
      <p:sp>
        <p:nvSpPr>
          <p:cNvPr id="6" name="Text Placeholder 5"/>
          <p:cNvSpPr>
            <a:spLocks noGrp="1"/>
          </p:cNvSpPr>
          <p:nvPr>
            <p:ph sz="quarter" idx="10"/>
          </p:nvPr>
        </p:nvSpPr>
        <p:spPr>
          <a:xfrm>
            <a:off x="584200" y="1435100"/>
            <a:ext cx="6191504" cy="4833938"/>
          </a:xfrm>
        </p:spPr>
        <p:txBody>
          <a:bodyPr/>
          <a:lstStyle/>
          <a:p>
            <a:r>
              <a:rPr lang="en-US" dirty="0"/>
              <a:t>Small targeted percentage of users</a:t>
            </a:r>
          </a:p>
          <a:p>
            <a:r>
              <a:rPr lang="en-US" dirty="0"/>
              <a:t>Employed separately or with other approaches</a:t>
            </a:r>
          </a:p>
          <a:p>
            <a:r>
              <a:rPr lang="en-US" dirty="0"/>
              <a:t>Easy to rollback</a:t>
            </a:r>
          </a:p>
          <a:p>
            <a:r>
              <a:rPr lang="en-US" dirty="0"/>
              <a:t>Maintain multiple versions of code</a:t>
            </a:r>
          </a:p>
        </p:txBody>
      </p:sp>
      <p:grpSp>
        <p:nvGrpSpPr>
          <p:cNvPr id="13" name="Group 12" descr="One group of large people and one smaller group (canary)">
            <a:extLst>
              <a:ext uri="{FF2B5EF4-FFF2-40B4-BE49-F238E27FC236}">
                <a16:creationId xmlns:a16="http://schemas.microsoft.com/office/drawing/2014/main" id="{AE1658D8-BF9C-4143-9813-7AE8E882BE90}"/>
              </a:ext>
            </a:extLst>
          </p:cNvPr>
          <p:cNvGrpSpPr/>
          <p:nvPr/>
        </p:nvGrpSpPr>
        <p:grpSpPr>
          <a:xfrm>
            <a:off x="6775704" y="1130070"/>
            <a:ext cx="4928616" cy="4833938"/>
            <a:chOff x="6867145" y="2525070"/>
            <a:chExt cx="3847790" cy="3847790"/>
          </a:xfrm>
        </p:grpSpPr>
        <p:pic>
          <p:nvPicPr>
            <p:cNvPr id="5" name="Picture 4">
              <a:extLst>
                <a:ext uri="{FF2B5EF4-FFF2-40B4-BE49-F238E27FC236}">
                  <a16:creationId xmlns:a16="http://schemas.microsoft.com/office/drawing/2014/main" id="{F467985D-1061-482A-BA00-CE17A9C08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145" y="2525070"/>
              <a:ext cx="3847790" cy="3847790"/>
            </a:xfrm>
            <a:prstGeom prst="rect">
              <a:avLst/>
            </a:prstGeom>
            <a:solidFill>
              <a:schemeClr val="tx1"/>
            </a:solidFill>
          </p:spPr>
        </p:pic>
        <p:sp>
          <p:nvSpPr>
            <p:cNvPr id="9" name="Arrow: Down 8">
              <a:extLst>
                <a:ext uri="{FF2B5EF4-FFF2-40B4-BE49-F238E27FC236}">
                  <a16:creationId xmlns:a16="http://schemas.microsoft.com/office/drawing/2014/main" id="{56EBE0A7-2150-4289-952F-4264B0B73A2F}"/>
                </a:ext>
              </a:extLst>
            </p:cNvPr>
            <p:cNvSpPr/>
            <p:nvPr/>
          </p:nvSpPr>
          <p:spPr bwMode="auto">
            <a:xfrm>
              <a:off x="7629144" y="3610919"/>
              <a:ext cx="533400" cy="685800"/>
            </a:xfrm>
            <a:prstGeom prst="downArrow">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11" name="Arrow: Down 10">
              <a:extLst>
                <a:ext uri="{FF2B5EF4-FFF2-40B4-BE49-F238E27FC236}">
                  <a16:creationId xmlns:a16="http://schemas.microsoft.com/office/drawing/2014/main" id="{D391EFBE-85E5-4F99-A464-53AEEB9F6520}"/>
                </a:ext>
              </a:extLst>
            </p:cNvPr>
            <p:cNvSpPr/>
            <p:nvPr/>
          </p:nvSpPr>
          <p:spPr bwMode="auto">
            <a:xfrm>
              <a:off x="9457944" y="3610919"/>
              <a:ext cx="609602" cy="2057400"/>
            </a:xfrm>
            <a:prstGeom prst="downArrow">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grpSp>
    </p:spTree>
    <p:extLst>
      <p:ext uri="{BB962C8B-B14F-4D97-AF65-F5344CB8AC3E}">
        <p14:creationId xmlns:p14="http://schemas.microsoft.com/office/powerpoint/2010/main" val="36420734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Rings</a:t>
            </a:r>
          </a:p>
        </p:txBody>
      </p:sp>
      <p:sp>
        <p:nvSpPr>
          <p:cNvPr id="6" name="Text Placeholder 5"/>
          <p:cNvSpPr>
            <a:spLocks noGrp="1"/>
          </p:cNvSpPr>
          <p:nvPr>
            <p:ph sz="quarter" idx="10"/>
          </p:nvPr>
        </p:nvSpPr>
        <p:spPr>
          <a:xfrm>
            <a:off x="584200" y="1435100"/>
            <a:ext cx="4993640" cy="4833938"/>
          </a:xfrm>
        </p:spPr>
        <p:txBody>
          <a:bodyPr/>
          <a:lstStyle/>
          <a:p>
            <a:r>
              <a:rPr lang="en-US" dirty="0"/>
              <a:t>Popularized by Microsoft</a:t>
            </a:r>
          </a:p>
          <a:p>
            <a:r>
              <a:rPr lang="en-US" dirty="0"/>
              <a:t>Rollout by groups – small to large</a:t>
            </a:r>
          </a:p>
          <a:p>
            <a:pPr lvl="1"/>
            <a:r>
              <a:rPr lang="en-US" dirty="0"/>
              <a:t>Canary group</a:t>
            </a:r>
          </a:p>
          <a:p>
            <a:pPr lvl="1"/>
            <a:r>
              <a:rPr lang="en-US" dirty="0"/>
              <a:t>Insiders/Early Adopters</a:t>
            </a:r>
          </a:p>
          <a:p>
            <a:pPr lvl="1"/>
            <a:r>
              <a:rPr lang="en-US" dirty="0"/>
              <a:t>All</a:t>
            </a:r>
          </a:p>
          <a:p>
            <a:r>
              <a:rPr lang="en-US" dirty="0"/>
              <a:t>Limit blast radius</a:t>
            </a:r>
          </a:p>
          <a:p>
            <a:r>
              <a:rPr lang="en-US" dirty="0"/>
              <a:t>Maintain multiple versions of code</a:t>
            </a:r>
          </a:p>
        </p:txBody>
      </p:sp>
      <p:pic>
        <p:nvPicPr>
          <p:cNvPr id="12" name="Picture 11" descr="Ring release diagram showing canary group, early adopters and users">
            <a:extLst>
              <a:ext uri="{FF2B5EF4-FFF2-40B4-BE49-F238E27FC236}">
                <a16:creationId xmlns:a16="http://schemas.microsoft.com/office/drawing/2014/main" id="{B58BA527-15D4-44FF-8ED0-9BDEEF6F241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07033" y="2259797"/>
            <a:ext cx="5800767" cy="2338405"/>
          </a:xfrm>
          <a:prstGeom prst="rect">
            <a:avLst/>
          </a:prstGeom>
        </p:spPr>
      </p:pic>
      <p:sp>
        <p:nvSpPr>
          <p:cNvPr id="13" name="TextBox 12">
            <a:extLst>
              <a:ext uri="{FF2B5EF4-FFF2-40B4-BE49-F238E27FC236}">
                <a16:creationId xmlns:a16="http://schemas.microsoft.com/office/drawing/2014/main" id="{CF8BB665-9B5F-4018-8ADE-47ED43A43E35}"/>
              </a:ext>
            </a:extLst>
          </p:cNvPr>
          <p:cNvSpPr txBox="1"/>
          <p:nvPr/>
        </p:nvSpPr>
        <p:spPr>
          <a:xfrm>
            <a:off x="5807033" y="4598202"/>
            <a:ext cx="5800767" cy="138499"/>
          </a:xfrm>
          <a:prstGeom prst="rect">
            <a:avLst/>
          </a:prstGeom>
          <a:noFill/>
        </p:spPr>
        <p:txBody>
          <a:bodyPr wrap="square" lIns="0" tIns="0" rIns="0" bIns="0" rtlCol="0">
            <a:spAutoFit/>
          </a:bodyPr>
          <a:lstStyle/>
          <a:p>
            <a:r>
              <a:rPr lang="en-US" sz="900">
                <a:hlinkClick r:id="rId4" tooltip="https://opensource.com/article/18/2/feature-flags-ring-deployment-model"/>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34169090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Blue-Green</a:t>
            </a:r>
          </a:p>
        </p:txBody>
      </p:sp>
      <p:sp>
        <p:nvSpPr>
          <p:cNvPr id="6" name="Text Placeholder 5"/>
          <p:cNvSpPr>
            <a:spLocks noGrp="1"/>
          </p:cNvSpPr>
          <p:nvPr>
            <p:ph sz="quarter" idx="10"/>
          </p:nvPr>
        </p:nvSpPr>
        <p:spPr/>
        <p:txBody>
          <a:bodyPr/>
          <a:lstStyle/>
          <a:p>
            <a:r>
              <a:rPr lang="en-US" dirty="0"/>
              <a:t>Blue == current</a:t>
            </a:r>
          </a:p>
          <a:p>
            <a:r>
              <a:rPr lang="en-US" dirty="0"/>
              <a:t>Green == new</a:t>
            </a:r>
          </a:p>
          <a:p>
            <a:r>
              <a:rPr lang="en-US" dirty="0"/>
              <a:t>Green high risk profile</a:t>
            </a:r>
          </a:p>
          <a:p>
            <a:r>
              <a:rPr lang="en-US" dirty="0"/>
              <a:t>Beyond scope</a:t>
            </a:r>
          </a:p>
        </p:txBody>
      </p:sp>
      <p:pic>
        <p:nvPicPr>
          <p:cNvPr id="2" name="Picture 1" descr="3 blue servers on left&#10;3 green servers on right&#10;Arrows from user point to blue server which means it's the current version">
            <a:extLst>
              <a:ext uri="{FF2B5EF4-FFF2-40B4-BE49-F238E27FC236}">
                <a16:creationId xmlns:a16="http://schemas.microsoft.com/office/drawing/2014/main" id="{2719EAC1-4F2C-489F-AF00-F78CEA1F618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20859" y="1375532"/>
            <a:ext cx="6138439" cy="4106935"/>
          </a:xfrm>
          <a:prstGeom prst="rect">
            <a:avLst/>
          </a:prstGeom>
        </p:spPr>
      </p:pic>
      <p:sp>
        <p:nvSpPr>
          <p:cNvPr id="3" name="TextBox 2">
            <a:extLst>
              <a:ext uri="{FF2B5EF4-FFF2-40B4-BE49-F238E27FC236}">
                <a16:creationId xmlns:a16="http://schemas.microsoft.com/office/drawing/2014/main" id="{9A809C31-C52E-4FE1-A833-897D00615745}"/>
              </a:ext>
            </a:extLst>
          </p:cNvPr>
          <p:cNvSpPr txBox="1"/>
          <p:nvPr/>
        </p:nvSpPr>
        <p:spPr>
          <a:xfrm>
            <a:off x="6851697" y="5572862"/>
            <a:ext cx="3993356" cy="196208"/>
          </a:xfrm>
          <a:prstGeom prst="rect">
            <a:avLst/>
          </a:prstGeom>
          <a:noFill/>
        </p:spPr>
        <p:txBody>
          <a:bodyPr wrap="square" rtlCol="0">
            <a:spAutoFit/>
          </a:bodyPr>
          <a:lstStyle/>
          <a:p>
            <a:r>
              <a:rPr lang="en-US" sz="675">
                <a:hlinkClick r:id="rId4" tooltip="https://www.ianlewis.org/en/bluegreen-deployments-kubernetes"/>
              </a:rPr>
              <a:t>This Photo</a:t>
            </a:r>
            <a:r>
              <a:rPr lang="en-US" sz="675"/>
              <a:t> by Unknown Author is licensed under </a:t>
            </a:r>
            <a:r>
              <a:rPr lang="en-US" sz="675">
                <a:hlinkClick r:id="rId5" tooltip="https://creativecommons.org/licenses/by/3.0/"/>
              </a:rPr>
              <a:t>CC BY</a:t>
            </a:r>
            <a:endParaRPr lang="en-US" sz="675"/>
          </a:p>
        </p:txBody>
      </p:sp>
    </p:spTree>
    <p:extLst>
      <p:ext uri="{BB962C8B-B14F-4D97-AF65-F5344CB8AC3E}">
        <p14:creationId xmlns:p14="http://schemas.microsoft.com/office/powerpoint/2010/main" val="30105896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err="1"/>
              <a:t>FeatureManagement</a:t>
            </a:r>
            <a:r>
              <a:rPr lang="en-US"/>
              <a:t> in .NET Core</a:t>
            </a:r>
            <a:endParaRPr lang="en-US" dirty="0"/>
          </a:p>
        </p:txBody>
      </p:sp>
      <p:sp>
        <p:nvSpPr>
          <p:cNvPr id="6" name="Text Placeholder 5"/>
          <p:cNvSpPr>
            <a:spLocks noGrp="1"/>
          </p:cNvSpPr>
          <p:nvPr>
            <p:ph sz="quarter" idx="10"/>
          </p:nvPr>
        </p:nvSpPr>
        <p:spPr/>
        <p:txBody>
          <a:bodyPr/>
          <a:lstStyle/>
          <a:p>
            <a:r>
              <a:rPr lang="en-US" dirty="0"/>
              <a:t>C# and .NET Developers</a:t>
            </a:r>
          </a:p>
          <a:p>
            <a:r>
              <a:rPr lang="en-US" dirty="0"/>
              <a:t>Build on .NET Core </a:t>
            </a:r>
            <a:r>
              <a:rPr lang="en-US" dirty="0" err="1"/>
              <a:t>IConfiguration</a:t>
            </a:r>
            <a:endParaRPr lang="en-US" dirty="0"/>
          </a:p>
          <a:p>
            <a:r>
              <a:rPr lang="en-US" dirty="0"/>
              <a:t>Toggle with config files</a:t>
            </a:r>
          </a:p>
          <a:p>
            <a:r>
              <a:rPr lang="en-US" dirty="0"/>
              <a:t>API extensions ASP.NET Core and MVC</a:t>
            </a:r>
          </a:p>
          <a:p>
            <a:r>
              <a:rPr lang="en-US" dirty="0"/>
              <a:t>Name + Feature Filter</a:t>
            </a:r>
          </a:p>
          <a:p>
            <a:r>
              <a:rPr lang="en-US" dirty="0"/>
              <a:t>Standalone</a:t>
            </a:r>
          </a:p>
        </p:txBody>
      </p:sp>
    </p:spTree>
    <p:extLst>
      <p:ext uri="{BB962C8B-B14F-4D97-AF65-F5344CB8AC3E}">
        <p14:creationId xmlns:p14="http://schemas.microsoft.com/office/powerpoint/2010/main" val="32380973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App Configuration</a:t>
            </a:r>
          </a:p>
        </p:txBody>
      </p:sp>
      <p:sp>
        <p:nvSpPr>
          <p:cNvPr id="6" name="Text Placeholder 5"/>
          <p:cNvSpPr>
            <a:spLocks noGrp="1"/>
          </p:cNvSpPr>
          <p:nvPr>
            <p:ph sz="quarter" idx="10"/>
          </p:nvPr>
        </p:nvSpPr>
        <p:spPr/>
        <p:txBody>
          <a:bodyPr/>
          <a:lstStyle/>
          <a:p>
            <a:r>
              <a:rPr lang="en-US" dirty="0"/>
              <a:t>Azure PaaS</a:t>
            </a:r>
          </a:p>
          <a:p>
            <a:r>
              <a:rPr lang="en-US" dirty="0"/>
              <a:t>Central toggle </a:t>
            </a:r>
          </a:p>
          <a:p>
            <a:r>
              <a:rPr lang="en-US" dirty="0"/>
              <a:t>Manage app settings and feature flags</a:t>
            </a:r>
          </a:p>
          <a:p>
            <a:r>
              <a:rPr lang="en-US" dirty="0"/>
              <a:t>Feature Flags auto update</a:t>
            </a:r>
          </a:p>
          <a:p>
            <a:r>
              <a:rPr lang="en-US" dirty="0"/>
              <a:t>Easy to setup and manage flags</a:t>
            </a:r>
          </a:p>
          <a:p>
            <a:r>
              <a:rPr lang="en-US" dirty="0"/>
              <a:t>Security (MSI, encryption – REST + transit)</a:t>
            </a:r>
          </a:p>
          <a:p>
            <a:r>
              <a:rPr lang="en-US" dirty="0"/>
              <a:t>Key Vault integration (app settings)</a:t>
            </a:r>
          </a:p>
          <a:p>
            <a:r>
              <a:rPr lang="en-US" dirty="0"/>
              <a:t>IaC friendly</a:t>
            </a:r>
          </a:p>
          <a:p>
            <a:r>
              <a:rPr lang="en-US" dirty="0"/>
              <a:t>Multiple SDKs</a:t>
            </a:r>
          </a:p>
        </p:txBody>
      </p:sp>
    </p:spTree>
    <p:extLst>
      <p:ext uri="{BB962C8B-B14F-4D97-AF65-F5344CB8AC3E}">
        <p14:creationId xmlns:p14="http://schemas.microsoft.com/office/powerpoint/2010/main" val="35881837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50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Feature Flags are technical debt</a:t>
            </a:r>
          </a:p>
        </p:txBody>
      </p:sp>
      <p:sp>
        <p:nvSpPr>
          <p:cNvPr id="6" name="Text Placeholder 5"/>
          <p:cNvSpPr>
            <a:spLocks noGrp="1"/>
          </p:cNvSpPr>
          <p:nvPr>
            <p:ph sz="quarter" idx="10"/>
          </p:nvPr>
        </p:nvSpPr>
        <p:spPr/>
        <p:txBody>
          <a:bodyPr/>
          <a:lstStyle/>
          <a:p>
            <a:r>
              <a:rPr lang="en-US" dirty="0"/>
              <a:t>Periodic Review</a:t>
            </a:r>
          </a:p>
          <a:p>
            <a:r>
              <a:rPr lang="en-US" dirty="0"/>
              <a:t>Remove stale ones</a:t>
            </a:r>
          </a:p>
          <a:p>
            <a:r>
              <a:rPr lang="en-US" dirty="0"/>
              <a:t>Remove after final release</a:t>
            </a:r>
          </a:p>
          <a:p>
            <a:r>
              <a:rPr lang="en-US" dirty="0"/>
              <a:t>Plan for permanent flags</a:t>
            </a:r>
          </a:p>
        </p:txBody>
      </p:sp>
      <p:pic>
        <p:nvPicPr>
          <p:cNvPr id="2" name="Picture 1" descr="Quadrant of value and visibility&#10;Low value low visibility is tech debt&#10;Low value high visibility is feature&#10;High value low visibility is automation&#10;High value high visibility is feature">
            <a:extLst>
              <a:ext uri="{FF2B5EF4-FFF2-40B4-BE49-F238E27FC236}">
                <a16:creationId xmlns:a16="http://schemas.microsoft.com/office/drawing/2014/main" id="{2A025C35-7D6D-43FB-A4FB-736D7F8A936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50484" y="1664700"/>
            <a:ext cx="6558904" cy="4374737"/>
          </a:xfrm>
          <a:prstGeom prst="rect">
            <a:avLst/>
          </a:prstGeom>
        </p:spPr>
      </p:pic>
      <p:sp>
        <p:nvSpPr>
          <p:cNvPr id="3" name="TextBox 2">
            <a:extLst>
              <a:ext uri="{FF2B5EF4-FFF2-40B4-BE49-F238E27FC236}">
                <a16:creationId xmlns:a16="http://schemas.microsoft.com/office/drawing/2014/main" id="{53C6E05F-6F98-4021-8A6F-B07371B7D5AC}"/>
              </a:ext>
            </a:extLst>
          </p:cNvPr>
          <p:cNvSpPr txBox="1"/>
          <p:nvPr/>
        </p:nvSpPr>
        <p:spPr>
          <a:xfrm>
            <a:off x="7086613" y="5728384"/>
            <a:ext cx="3657627" cy="196208"/>
          </a:xfrm>
          <a:prstGeom prst="rect">
            <a:avLst/>
          </a:prstGeom>
          <a:noFill/>
        </p:spPr>
        <p:txBody>
          <a:bodyPr wrap="square" rtlCol="0">
            <a:spAutoFit/>
          </a:bodyPr>
          <a:lstStyle/>
          <a:p>
            <a:r>
              <a:rPr lang="en-US" sz="675">
                <a:hlinkClick r:id="rId4" tooltip="https://writeabout.net/2017/10/02/clean-code-is-a-team-sport/"/>
              </a:rPr>
              <a:t>This Photo</a:t>
            </a:r>
            <a:r>
              <a:rPr lang="en-US" sz="675"/>
              <a:t> by Unknown Author is licensed under </a:t>
            </a:r>
            <a:r>
              <a:rPr lang="en-US" sz="675">
                <a:hlinkClick r:id="rId5" tooltip="https://creativecommons.org/licenses/by/3.0/"/>
              </a:rPr>
              <a:t>CC BY</a:t>
            </a:r>
            <a:endParaRPr lang="en-US" sz="675"/>
          </a:p>
        </p:txBody>
      </p:sp>
    </p:spTree>
    <p:extLst>
      <p:ext uri="{BB962C8B-B14F-4D97-AF65-F5344CB8AC3E}">
        <p14:creationId xmlns:p14="http://schemas.microsoft.com/office/powerpoint/2010/main" val="4302875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Daisy-Chaining Feature Flags</a:t>
            </a:r>
          </a:p>
        </p:txBody>
      </p:sp>
      <p:sp>
        <p:nvSpPr>
          <p:cNvPr id="6" name="Text Placeholder 5"/>
          <p:cNvSpPr>
            <a:spLocks noGrp="1"/>
          </p:cNvSpPr>
          <p:nvPr>
            <p:ph sz="quarter" idx="10"/>
          </p:nvPr>
        </p:nvSpPr>
        <p:spPr>
          <a:xfrm>
            <a:off x="584200" y="1435100"/>
            <a:ext cx="5081309" cy="4833938"/>
          </a:xfrm>
        </p:spPr>
        <p:txBody>
          <a:bodyPr/>
          <a:lstStyle/>
          <a:p>
            <a:r>
              <a:rPr lang="en-US" dirty="0"/>
              <a:t>Feature flags dependent on each other</a:t>
            </a:r>
          </a:p>
          <a:p>
            <a:r>
              <a:rPr lang="en-US" dirty="0"/>
              <a:t>Leads to unpredictable behavior</a:t>
            </a:r>
          </a:p>
          <a:p>
            <a:r>
              <a:rPr lang="en-US" dirty="0"/>
              <a:t>Small batches principle</a:t>
            </a:r>
          </a:p>
        </p:txBody>
      </p:sp>
      <p:pic>
        <p:nvPicPr>
          <p:cNvPr id="3" name="Picture 2" descr="Bunch of power strips daisy chained">
            <a:extLst>
              <a:ext uri="{FF2B5EF4-FFF2-40B4-BE49-F238E27FC236}">
                <a16:creationId xmlns:a16="http://schemas.microsoft.com/office/drawing/2014/main" id="{3B4D2056-FB9F-4104-9FBB-029192D403A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99350" y="1435099"/>
            <a:ext cx="6087849" cy="4572309"/>
          </a:xfrm>
          <a:prstGeom prst="rect">
            <a:avLst/>
          </a:prstGeom>
        </p:spPr>
      </p:pic>
      <p:sp>
        <p:nvSpPr>
          <p:cNvPr id="4" name="TextBox 3">
            <a:extLst>
              <a:ext uri="{FF2B5EF4-FFF2-40B4-BE49-F238E27FC236}">
                <a16:creationId xmlns:a16="http://schemas.microsoft.com/office/drawing/2014/main" id="{5FF1851A-B5C4-4365-8A6C-B001603C4A63}"/>
              </a:ext>
            </a:extLst>
          </p:cNvPr>
          <p:cNvSpPr txBox="1"/>
          <p:nvPr/>
        </p:nvSpPr>
        <p:spPr>
          <a:xfrm>
            <a:off x="5799351" y="6199788"/>
            <a:ext cx="4514850" cy="138499"/>
          </a:xfrm>
          <a:prstGeom prst="rect">
            <a:avLst/>
          </a:prstGeom>
          <a:noFill/>
        </p:spPr>
        <p:txBody>
          <a:bodyPr wrap="square" lIns="0" tIns="0" rIns="0" bIns="0" rtlCol="0">
            <a:spAutoFit/>
          </a:bodyPr>
          <a:lstStyle/>
          <a:p>
            <a:r>
              <a:rPr lang="en-US" sz="900" dirty="0">
                <a:hlinkClick r:id="rId4" tooltip="http://travel.stackexchange.com/questions/31235/can-i-plug-an-adapter-into-a-power-strip-when-going-from-uk-to-europe-spain"/>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29552381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1709738"/>
            <a:ext cx="8144725" cy="2852737"/>
          </a:xfrm>
        </p:spPr>
        <p:txBody>
          <a:bodyPr/>
          <a:lstStyle/>
          <a:p>
            <a:r>
              <a:rPr lang="en-US" dirty="0"/>
              <a:t>A primer on </a:t>
            </a:r>
            <a:r>
              <a:rPr lang="en-US" dirty="0" err="1"/>
              <a:t>FeatureManagement</a:t>
            </a:r>
            <a:r>
              <a:rPr lang="en-US" dirty="0"/>
              <a:t> APIs in .NET Core</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Santosh Hari @_s_hari</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8C475-29B5-4115-ABD3-4D95E3E2BC33}"/>
              </a:ext>
            </a:extLst>
          </p:cNvPr>
          <p:cNvSpPr>
            <a:spLocks noGrp="1"/>
          </p:cNvSpPr>
          <p:nvPr>
            <p:ph type="title"/>
          </p:nvPr>
        </p:nvSpPr>
        <p:spPr/>
        <p:txBody>
          <a:bodyPr>
            <a:normAutofit fontScale="90000"/>
          </a:bodyPr>
          <a:lstStyle/>
          <a:p>
            <a:r>
              <a:rPr lang="en-US" dirty="0"/>
              <a:t>Change Advisory Boards (CABs)</a:t>
            </a:r>
          </a:p>
        </p:txBody>
      </p:sp>
      <p:sp>
        <p:nvSpPr>
          <p:cNvPr id="3" name="Content Placeholder 2">
            <a:extLst>
              <a:ext uri="{FF2B5EF4-FFF2-40B4-BE49-F238E27FC236}">
                <a16:creationId xmlns:a16="http://schemas.microsoft.com/office/drawing/2014/main" id="{496FF571-5EDE-4E4E-B682-526F7358340F}"/>
              </a:ext>
            </a:extLst>
          </p:cNvPr>
          <p:cNvSpPr>
            <a:spLocks noGrp="1"/>
          </p:cNvSpPr>
          <p:nvPr>
            <p:ph sz="quarter" idx="10"/>
          </p:nvPr>
        </p:nvSpPr>
        <p:spPr>
          <a:xfrm>
            <a:off x="584200" y="1435100"/>
            <a:ext cx="3271363" cy="4833938"/>
          </a:xfrm>
        </p:spPr>
        <p:txBody>
          <a:bodyPr>
            <a:normAutofit fontScale="92500" lnSpcReduction="20000"/>
          </a:bodyPr>
          <a:lstStyle/>
          <a:p>
            <a:r>
              <a:rPr lang="en-US" dirty="0"/>
              <a:t>Leverage feature flags to tackle bureaucracy</a:t>
            </a:r>
          </a:p>
          <a:p>
            <a:r>
              <a:rPr lang="en-US" dirty="0"/>
              <a:t>Deploy code without invoking it</a:t>
            </a:r>
          </a:p>
          <a:p>
            <a:r>
              <a:rPr lang="en-US" dirty="0"/>
              <a:t>Last step: add feature flag and turn on</a:t>
            </a:r>
          </a:p>
          <a:p>
            <a:r>
              <a:rPr lang="en-US" dirty="0"/>
              <a:t>Have a plan</a:t>
            </a:r>
          </a:p>
          <a:p>
            <a:pPr lvl="1"/>
            <a:r>
              <a:rPr lang="en-US" dirty="0"/>
              <a:t>Dedicated maintainer</a:t>
            </a:r>
          </a:p>
          <a:p>
            <a:pPr lvl="1"/>
            <a:r>
              <a:rPr lang="en-US" dirty="0"/>
              <a:t>Expiry dates</a:t>
            </a:r>
          </a:p>
          <a:p>
            <a:pPr lvl="1"/>
            <a:r>
              <a:rPr lang="en-US" dirty="0"/>
              <a:t>Naming convention</a:t>
            </a:r>
          </a:p>
        </p:txBody>
      </p:sp>
      <p:pic>
        <p:nvPicPr>
          <p:cNvPr id="5" name="Picture 4" descr="A group of people in a room">
            <a:extLst>
              <a:ext uri="{FF2B5EF4-FFF2-40B4-BE49-F238E27FC236}">
                <a16:creationId xmlns:a16="http://schemas.microsoft.com/office/drawing/2014/main" id="{0086289E-EF0D-4862-B57F-88C0D51909E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952777" y="2320539"/>
            <a:ext cx="7962900" cy="3810000"/>
          </a:xfrm>
          <a:prstGeom prst="rect">
            <a:avLst/>
          </a:prstGeom>
        </p:spPr>
      </p:pic>
      <p:sp>
        <p:nvSpPr>
          <p:cNvPr id="6" name="TextBox 5">
            <a:extLst>
              <a:ext uri="{FF2B5EF4-FFF2-40B4-BE49-F238E27FC236}">
                <a16:creationId xmlns:a16="http://schemas.microsoft.com/office/drawing/2014/main" id="{B31339B0-1597-4935-B11D-EEA2C97A11DD}"/>
              </a:ext>
            </a:extLst>
          </p:cNvPr>
          <p:cNvSpPr txBox="1"/>
          <p:nvPr/>
        </p:nvSpPr>
        <p:spPr>
          <a:xfrm>
            <a:off x="3952777" y="6130539"/>
            <a:ext cx="7962900" cy="138499"/>
          </a:xfrm>
          <a:prstGeom prst="rect">
            <a:avLst/>
          </a:prstGeom>
          <a:noFill/>
        </p:spPr>
        <p:txBody>
          <a:bodyPr wrap="square" lIns="0" tIns="0" rIns="0" bIns="0" rtlCol="0">
            <a:spAutoFit/>
          </a:bodyPr>
          <a:lstStyle/>
          <a:p>
            <a:r>
              <a:rPr lang="en-US" sz="900">
                <a:hlinkClick r:id="rId4" tooltip="https://www.hrconnect.cl/negocio/chief-human-resources-officer-lo-conocer-sentarse-la-mesa-decision/"/>
              </a:rPr>
              <a:t>This Photo</a:t>
            </a:r>
            <a:r>
              <a:rPr lang="en-US" sz="900"/>
              <a:t> by Unknown Author is licensed under </a:t>
            </a:r>
            <a:r>
              <a:rPr lang="en-US" sz="900">
                <a:hlinkClick r:id="rId5" tooltip="https://creativecommons.org/licenses/by-nc-nd/3.0/"/>
              </a:rPr>
              <a:t>CC BY-NC-ND</a:t>
            </a:r>
            <a:endParaRPr lang="en-US" sz="900"/>
          </a:p>
        </p:txBody>
      </p:sp>
    </p:spTree>
    <p:extLst>
      <p:ext uri="{BB962C8B-B14F-4D97-AF65-F5344CB8AC3E}">
        <p14:creationId xmlns:p14="http://schemas.microsoft.com/office/powerpoint/2010/main" val="21999329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C57F8-0FC2-4F37-8AD1-E50375A61285}"/>
              </a:ext>
            </a:extLst>
          </p:cNvPr>
          <p:cNvSpPr>
            <a:spLocks noGrp="1"/>
          </p:cNvSpPr>
          <p:nvPr>
            <p:ph type="title"/>
          </p:nvPr>
        </p:nvSpPr>
        <p:spPr/>
        <p:txBody>
          <a:bodyPr>
            <a:normAutofit fontScale="90000"/>
          </a:bodyPr>
          <a:lstStyle/>
          <a:p>
            <a:r>
              <a:rPr lang="en-US" dirty="0"/>
              <a:t>Measure Everything</a:t>
            </a:r>
          </a:p>
        </p:txBody>
      </p:sp>
      <p:sp>
        <p:nvSpPr>
          <p:cNvPr id="3" name="Content Placeholder 2">
            <a:extLst>
              <a:ext uri="{FF2B5EF4-FFF2-40B4-BE49-F238E27FC236}">
                <a16:creationId xmlns:a16="http://schemas.microsoft.com/office/drawing/2014/main" id="{28FC22E3-90BB-4A95-8A6D-36CD0E03A241}"/>
              </a:ext>
            </a:extLst>
          </p:cNvPr>
          <p:cNvSpPr>
            <a:spLocks noGrp="1"/>
          </p:cNvSpPr>
          <p:nvPr>
            <p:ph sz="quarter" idx="10"/>
          </p:nvPr>
        </p:nvSpPr>
        <p:spPr>
          <a:xfrm>
            <a:off x="584200" y="1435100"/>
            <a:ext cx="6071124" cy="4833938"/>
          </a:xfrm>
        </p:spPr>
        <p:txBody>
          <a:bodyPr/>
          <a:lstStyle/>
          <a:p>
            <a:r>
              <a:rPr lang="en-US" dirty="0"/>
              <a:t>Establish a baseline</a:t>
            </a:r>
          </a:p>
          <a:p>
            <a:r>
              <a:rPr lang="en-US" dirty="0"/>
              <a:t>Progressively roll out changes using Feature Flags</a:t>
            </a:r>
          </a:p>
          <a:p>
            <a:r>
              <a:rPr lang="en-US" dirty="0"/>
              <a:t>Measure impact of each change using Feature Flag as reference</a:t>
            </a:r>
          </a:p>
          <a:p>
            <a:r>
              <a:rPr lang="en-US" dirty="0"/>
              <a:t>Be intellectually honest about positive/negative impact</a:t>
            </a:r>
          </a:p>
          <a:p>
            <a:endParaRPr lang="en-US" dirty="0"/>
          </a:p>
          <a:p>
            <a:endParaRPr lang="en-US" dirty="0"/>
          </a:p>
        </p:txBody>
      </p:sp>
      <p:pic>
        <p:nvPicPr>
          <p:cNvPr id="5" name="Picture 4" descr="Tape Measure">
            <a:extLst>
              <a:ext uri="{FF2B5EF4-FFF2-40B4-BE49-F238E27FC236}">
                <a16:creationId xmlns:a16="http://schemas.microsoft.com/office/drawing/2014/main" id="{BFC643BF-FC9C-4FA0-A654-3CAE550524E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64300" y="1194848"/>
            <a:ext cx="5143500" cy="3429000"/>
          </a:xfrm>
          <a:prstGeom prst="rect">
            <a:avLst/>
          </a:prstGeom>
        </p:spPr>
      </p:pic>
      <p:sp>
        <p:nvSpPr>
          <p:cNvPr id="6" name="TextBox 5" descr="Tape measure">
            <a:extLst>
              <a:ext uri="{FF2B5EF4-FFF2-40B4-BE49-F238E27FC236}">
                <a16:creationId xmlns:a16="http://schemas.microsoft.com/office/drawing/2014/main" id="{3C4DE9CD-120A-4003-A2CA-48C6278213B4}"/>
              </a:ext>
            </a:extLst>
          </p:cNvPr>
          <p:cNvSpPr txBox="1"/>
          <p:nvPr/>
        </p:nvSpPr>
        <p:spPr>
          <a:xfrm>
            <a:off x="6464300" y="4807498"/>
            <a:ext cx="10287000" cy="138499"/>
          </a:xfrm>
          <a:prstGeom prst="rect">
            <a:avLst/>
          </a:prstGeom>
          <a:noFill/>
        </p:spPr>
        <p:txBody>
          <a:bodyPr wrap="square" lIns="0" tIns="0" rIns="0" bIns="0" rtlCol="0">
            <a:spAutoFit/>
          </a:bodyPr>
          <a:lstStyle/>
          <a:p>
            <a:r>
              <a:rPr lang="en-US" sz="900">
                <a:hlinkClick r:id="rId4" tooltip="http://capreform.eu/public-goods-measurement-concerns-in-the-cap-post-2013/"/>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13345287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C57F8-0FC2-4F37-8AD1-E50375A61285}"/>
              </a:ext>
            </a:extLst>
          </p:cNvPr>
          <p:cNvSpPr>
            <a:spLocks noGrp="1"/>
          </p:cNvSpPr>
          <p:nvPr>
            <p:ph type="title"/>
          </p:nvPr>
        </p:nvSpPr>
        <p:spPr/>
        <p:txBody>
          <a:bodyPr>
            <a:normAutofit fontScale="90000"/>
          </a:bodyPr>
          <a:lstStyle/>
          <a:p>
            <a:r>
              <a:rPr lang="en-US" dirty="0"/>
              <a:t>Use Frameworks</a:t>
            </a:r>
          </a:p>
        </p:txBody>
      </p:sp>
      <p:sp>
        <p:nvSpPr>
          <p:cNvPr id="3" name="Content Placeholder 2">
            <a:extLst>
              <a:ext uri="{FF2B5EF4-FFF2-40B4-BE49-F238E27FC236}">
                <a16:creationId xmlns:a16="http://schemas.microsoft.com/office/drawing/2014/main" id="{28FC22E3-90BB-4A95-8A6D-36CD0E03A241}"/>
              </a:ext>
            </a:extLst>
          </p:cNvPr>
          <p:cNvSpPr>
            <a:spLocks noGrp="1"/>
          </p:cNvSpPr>
          <p:nvPr>
            <p:ph sz="quarter" idx="10"/>
          </p:nvPr>
        </p:nvSpPr>
        <p:spPr>
          <a:xfrm>
            <a:off x="584200" y="1435100"/>
            <a:ext cx="5511800" cy="4833938"/>
          </a:xfrm>
        </p:spPr>
        <p:txBody>
          <a:bodyPr/>
          <a:lstStyle/>
          <a:p>
            <a:r>
              <a:rPr lang="en-US" dirty="0"/>
              <a:t>Focus on solving business problems</a:t>
            </a:r>
          </a:p>
          <a:p>
            <a:r>
              <a:rPr lang="en-US" dirty="0"/>
              <a:t>Well tested and maintained frameworks</a:t>
            </a:r>
          </a:p>
        </p:txBody>
      </p:sp>
      <p:pic>
        <p:nvPicPr>
          <p:cNvPr id="5" name="Picture 4" descr="House framework">
            <a:extLst>
              <a:ext uri="{FF2B5EF4-FFF2-40B4-BE49-F238E27FC236}">
                <a16:creationId xmlns:a16="http://schemas.microsoft.com/office/drawing/2014/main" id="{C0AC7A23-521E-4C0A-93A7-BFC0E1B58E6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507708" y="633799"/>
            <a:ext cx="6229350" cy="5867400"/>
          </a:xfrm>
          <a:prstGeom prst="rect">
            <a:avLst/>
          </a:prstGeom>
        </p:spPr>
      </p:pic>
      <p:sp>
        <p:nvSpPr>
          <p:cNvPr id="6" name="TextBox 5">
            <a:extLst>
              <a:ext uri="{FF2B5EF4-FFF2-40B4-BE49-F238E27FC236}">
                <a16:creationId xmlns:a16="http://schemas.microsoft.com/office/drawing/2014/main" id="{86D27BF1-2D57-40A6-809E-836F324DEA22}"/>
              </a:ext>
            </a:extLst>
          </p:cNvPr>
          <p:cNvSpPr txBox="1"/>
          <p:nvPr/>
        </p:nvSpPr>
        <p:spPr>
          <a:xfrm>
            <a:off x="5507708" y="6362700"/>
            <a:ext cx="6229350" cy="138499"/>
          </a:xfrm>
          <a:prstGeom prst="rect">
            <a:avLst/>
          </a:prstGeom>
          <a:noFill/>
        </p:spPr>
        <p:txBody>
          <a:bodyPr wrap="square" lIns="0" tIns="0" rIns="0" bIns="0" rtlCol="0">
            <a:spAutoFit/>
          </a:bodyPr>
          <a:lstStyle/>
          <a:p>
            <a:r>
              <a:rPr lang="en-US" sz="900">
                <a:hlinkClick r:id="rId4" tooltip="https://simpsonswiki.com/wiki/The_Simpsons:_Tapped_Out_decorations/Bart_Royale"/>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33205247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Branching strategies</a:t>
            </a:r>
          </a:p>
        </p:txBody>
      </p:sp>
      <p:sp>
        <p:nvSpPr>
          <p:cNvPr id="6" name="Text Placeholder 5"/>
          <p:cNvSpPr>
            <a:spLocks noGrp="1"/>
          </p:cNvSpPr>
          <p:nvPr>
            <p:ph type="body" sz="quarter" idx="10"/>
          </p:nvPr>
        </p:nvSpPr>
        <p:spPr>
          <a:xfrm>
            <a:off x="586390" y="1434370"/>
            <a:ext cx="11018520" cy="3090077"/>
          </a:xfrm>
        </p:spPr>
        <p:txBody>
          <a:bodyPr/>
          <a:lstStyle/>
          <a:p>
            <a:r>
              <a:rPr lang="en-US" dirty="0"/>
              <a:t>No long lived feature branches</a:t>
            </a:r>
          </a:p>
          <a:p>
            <a:endParaRPr lang="en-US" dirty="0"/>
          </a:p>
          <a:p>
            <a:pPr lvl="1"/>
            <a:r>
              <a:rPr lang="en-US" dirty="0"/>
              <a:t>“Many software development teams are used to developing features on branches for days or even weeks. Integrating all these branches requires significant time and rework. Following our principle of working in small batches and building quality in, high-performing teams keep branches short-lived (less than one day’s work) and integrate them into trunk/ master frequently.”</a:t>
            </a:r>
          </a:p>
          <a:p>
            <a:pPr lvl="2"/>
            <a:r>
              <a:rPr lang="en-US" dirty="0"/>
              <a:t>— Accelerate: The Science of Lean Software and DevOps: Building and Scaling High Performing Technology Organizations by Nicole </a:t>
            </a:r>
            <a:r>
              <a:rPr lang="en-US" dirty="0" err="1"/>
              <a:t>Forsgren</a:t>
            </a:r>
            <a:r>
              <a:rPr lang="en-US" dirty="0"/>
              <a:t> PhD, Jez Humble, et al.</a:t>
            </a:r>
          </a:p>
        </p:txBody>
      </p:sp>
    </p:spTree>
    <p:extLst>
      <p:ext uri="{BB962C8B-B14F-4D97-AF65-F5344CB8AC3E}">
        <p14:creationId xmlns:p14="http://schemas.microsoft.com/office/powerpoint/2010/main" val="336408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7F9E-3ECC-4998-A686-3F6323DC7A9E}"/>
              </a:ext>
            </a:extLst>
          </p:cNvPr>
          <p:cNvSpPr>
            <a:spLocks noGrp="1"/>
          </p:cNvSpPr>
          <p:nvPr>
            <p:ph type="title"/>
          </p:nvPr>
        </p:nvSpPr>
        <p:spPr/>
        <p:txBody>
          <a:bodyPr/>
          <a:lstStyle/>
          <a:p>
            <a:r>
              <a:rPr lang="en-US" dirty="0"/>
              <a:t>Speaker Info</a:t>
            </a:r>
          </a:p>
        </p:txBody>
      </p:sp>
      <p:sp>
        <p:nvSpPr>
          <p:cNvPr id="3" name="Content Placeholder 2">
            <a:extLst>
              <a:ext uri="{FF2B5EF4-FFF2-40B4-BE49-F238E27FC236}">
                <a16:creationId xmlns:a16="http://schemas.microsoft.com/office/drawing/2014/main" id="{51CD3FFD-D156-4B33-A086-F7B17594B793}"/>
              </a:ext>
            </a:extLst>
          </p:cNvPr>
          <p:cNvSpPr>
            <a:spLocks noGrp="1"/>
          </p:cNvSpPr>
          <p:nvPr>
            <p:ph idx="1"/>
          </p:nvPr>
        </p:nvSpPr>
        <p:spPr/>
        <p:txBody>
          <a:bodyPr>
            <a:normAutofit lnSpcReduction="10000"/>
          </a:bodyPr>
          <a:lstStyle/>
          <a:p>
            <a:pPr marL="0" indent="0">
              <a:buNone/>
            </a:pPr>
            <a:r>
              <a:rPr lang="en-US" dirty="0"/>
              <a:t>Santosh Hari</a:t>
            </a:r>
          </a:p>
          <a:p>
            <a:pPr marL="0" indent="0">
              <a:buNone/>
            </a:pPr>
            <a:r>
              <a:rPr lang="en-US" dirty="0"/>
              <a:t>Sr Consultant @ Microsoft</a:t>
            </a:r>
          </a:p>
          <a:p>
            <a:pPr marL="0" indent="0">
              <a:buNone/>
            </a:pPr>
            <a:r>
              <a:rPr lang="en-US" dirty="0"/>
              <a:t>Organizer Orlando .NET User Group and Orlando Codecamp</a:t>
            </a:r>
          </a:p>
          <a:p>
            <a:pPr marL="0" indent="0">
              <a:buNone/>
            </a:pPr>
            <a:endParaRPr lang="en-US" dirty="0"/>
          </a:p>
          <a:p>
            <a:pPr marL="0" indent="0">
              <a:buNone/>
            </a:pPr>
            <a:r>
              <a:rPr lang="en-US" dirty="0"/>
              <a:t>Twitter: @_s_hari</a:t>
            </a:r>
          </a:p>
          <a:p>
            <a:pPr marL="0" indent="0">
              <a:buNone/>
            </a:pPr>
            <a:r>
              <a:rPr lang="en-US" dirty="0"/>
              <a:t>LinkedIn: /in/santoshhari</a:t>
            </a:r>
          </a:p>
          <a:p>
            <a:pPr marL="0" indent="0">
              <a:buNone/>
            </a:pPr>
            <a:endParaRPr lang="en-US" dirty="0"/>
          </a:p>
          <a:p>
            <a:pPr marL="0" indent="0">
              <a:buNone/>
            </a:pPr>
            <a:r>
              <a:rPr lang="en-US" dirty="0"/>
              <a:t>Content and Code</a:t>
            </a:r>
          </a:p>
          <a:p>
            <a:pPr marL="0" indent="0">
              <a:buNone/>
            </a:pPr>
            <a:r>
              <a:rPr lang="en-US" dirty="0"/>
              <a:t>github.com/desinole/feature-flags</a:t>
            </a:r>
          </a:p>
        </p:txBody>
      </p:sp>
    </p:spTree>
    <p:extLst>
      <p:ext uri="{BB962C8B-B14F-4D97-AF65-F5344CB8AC3E}">
        <p14:creationId xmlns:p14="http://schemas.microsoft.com/office/powerpoint/2010/main" val="3482259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334440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Session learning objective</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r>
              <a:rPr lang="en-US" dirty="0">
                <a:cs typeface="Segoe UI"/>
              </a:rPr>
              <a:t>At the end of this session, you will be better able to </a:t>
            </a:r>
            <a:r>
              <a:rPr lang="en-US" dirty="0"/>
              <a:t>understand the power of </a:t>
            </a:r>
            <a:r>
              <a:rPr lang="en-US" dirty="0" err="1"/>
              <a:t>FeatureManagement</a:t>
            </a:r>
            <a:r>
              <a:rPr lang="en-US" dirty="0"/>
              <a:t> with use cases, best practices and how your development team can leverage it to deliver features with agility while mitigating risk</a:t>
            </a:r>
          </a:p>
          <a:p>
            <a:pPr marL="0" indent="0">
              <a:buNone/>
            </a:pPr>
            <a:endParaRPr lang="en-US" dirty="0"/>
          </a:p>
        </p:txBody>
      </p:sp>
    </p:spTree>
    <p:extLst>
      <p:ext uri="{BB962C8B-B14F-4D97-AF65-F5344CB8AC3E}">
        <p14:creationId xmlns:p14="http://schemas.microsoft.com/office/powerpoint/2010/main" val="229837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E2ED-80DF-426D-B883-945DAFEA9F2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E9ED395-062C-42C3-BDCB-C6BD9073AB02}"/>
              </a:ext>
            </a:extLst>
          </p:cNvPr>
          <p:cNvSpPr>
            <a:spLocks noGrp="1"/>
          </p:cNvSpPr>
          <p:nvPr>
            <p:ph idx="1"/>
          </p:nvPr>
        </p:nvSpPr>
        <p:spPr/>
        <p:txBody>
          <a:bodyPr/>
          <a:lstStyle/>
          <a:p>
            <a:r>
              <a:rPr lang="en-US" dirty="0"/>
              <a:t>Basics of Feature Flags</a:t>
            </a:r>
          </a:p>
          <a:p>
            <a:r>
              <a:rPr lang="en-US" dirty="0"/>
              <a:t>Strategies</a:t>
            </a:r>
          </a:p>
          <a:p>
            <a:r>
              <a:rPr lang="en-US" dirty="0" err="1"/>
              <a:t>FeatureManagement</a:t>
            </a:r>
            <a:endParaRPr lang="en-US" dirty="0"/>
          </a:p>
          <a:p>
            <a:r>
              <a:rPr lang="en-US" dirty="0"/>
              <a:t>DEMO</a:t>
            </a:r>
          </a:p>
          <a:p>
            <a:r>
              <a:rPr lang="en-US" dirty="0"/>
              <a:t>Lessons learned</a:t>
            </a:r>
          </a:p>
        </p:txBody>
      </p:sp>
    </p:spTree>
    <p:extLst>
      <p:ext uri="{BB962C8B-B14F-4D97-AF65-F5344CB8AC3E}">
        <p14:creationId xmlns:p14="http://schemas.microsoft.com/office/powerpoint/2010/main" val="48692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7F9E-3ECC-4998-A686-3F6323DC7A9E}"/>
              </a:ext>
            </a:extLst>
          </p:cNvPr>
          <p:cNvSpPr>
            <a:spLocks noGrp="1"/>
          </p:cNvSpPr>
          <p:nvPr>
            <p:ph type="title"/>
          </p:nvPr>
        </p:nvSpPr>
        <p:spPr/>
        <p:txBody>
          <a:bodyPr/>
          <a:lstStyle/>
          <a:p>
            <a:r>
              <a:rPr lang="en-US" dirty="0"/>
              <a:t>Speaker Info</a:t>
            </a:r>
          </a:p>
        </p:txBody>
      </p:sp>
      <p:sp>
        <p:nvSpPr>
          <p:cNvPr id="3" name="Content Placeholder 2">
            <a:extLst>
              <a:ext uri="{FF2B5EF4-FFF2-40B4-BE49-F238E27FC236}">
                <a16:creationId xmlns:a16="http://schemas.microsoft.com/office/drawing/2014/main" id="{51CD3FFD-D156-4B33-A086-F7B17594B793}"/>
              </a:ext>
            </a:extLst>
          </p:cNvPr>
          <p:cNvSpPr>
            <a:spLocks noGrp="1"/>
          </p:cNvSpPr>
          <p:nvPr>
            <p:ph idx="1"/>
          </p:nvPr>
        </p:nvSpPr>
        <p:spPr/>
        <p:txBody>
          <a:bodyPr>
            <a:normAutofit fontScale="92500"/>
          </a:bodyPr>
          <a:lstStyle/>
          <a:p>
            <a:pPr marL="0" indent="0">
              <a:buNone/>
            </a:pPr>
            <a:r>
              <a:rPr lang="en-US" dirty="0"/>
              <a:t>Santosh Hari</a:t>
            </a:r>
          </a:p>
          <a:p>
            <a:pPr marL="0" indent="0">
              <a:buNone/>
            </a:pPr>
            <a:r>
              <a:rPr lang="en-US" dirty="0"/>
              <a:t>Sr Consultant @ Microsoft</a:t>
            </a:r>
          </a:p>
          <a:p>
            <a:pPr marL="0" indent="0">
              <a:buNone/>
            </a:pPr>
            <a:r>
              <a:rPr lang="en-US" dirty="0"/>
              <a:t>Organizer  @ Orlando .NET User Group and Orlando Codecamp</a:t>
            </a:r>
          </a:p>
          <a:p>
            <a:pPr marL="0" indent="0">
              <a:buNone/>
            </a:pPr>
            <a:endParaRPr lang="en-US" dirty="0"/>
          </a:p>
          <a:p>
            <a:pPr marL="0" indent="0">
              <a:buNone/>
            </a:pPr>
            <a:r>
              <a:rPr lang="en-US" dirty="0"/>
              <a:t>Twitter: @_s_hari</a:t>
            </a:r>
          </a:p>
          <a:p>
            <a:pPr marL="0" indent="0">
              <a:buNone/>
            </a:pPr>
            <a:r>
              <a:rPr lang="en-US" dirty="0"/>
              <a:t>LinkedIn: /in/santoshhari</a:t>
            </a:r>
          </a:p>
          <a:p>
            <a:pPr marL="0" indent="0">
              <a:buNone/>
            </a:pPr>
            <a:endParaRPr lang="en-US" dirty="0"/>
          </a:p>
          <a:p>
            <a:pPr marL="0" indent="0">
              <a:buNone/>
            </a:pPr>
            <a:r>
              <a:rPr lang="en-US" dirty="0"/>
              <a:t>Content and Code</a:t>
            </a:r>
          </a:p>
          <a:p>
            <a:pPr marL="0" indent="0">
              <a:buNone/>
            </a:pPr>
            <a:r>
              <a:rPr lang="en-US" dirty="0"/>
              <a:t>github.com/desinole/feature-flags</a:t>
            </a:r>
          </a:p>
        </p:txBody>
      </p:sp>
    </p:spTree>
    <p:extLst>
      <p:ext uri="{BB962C8B-B14F-4D97-AF65-F5344CB8AC3E}">
        <p14:creationId xmlns:p14="http://schemas.microsoft.com/office/powerpoint/2010/main" val="220835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p:txBody>
          <a:bodyPr/>
          <a:lstStyle/>
          <a:p>
            <a:r>
              <a:rPr lang="en-US" dirty="0"/>
              <a:t>Feature Flags</a:t>
            </a:r>
          </a:p>
        </p:txBody>
      </p:sp>
      <p:sp>
        <p:nvSpPr>
          <p:cNvPr id="3" name="Content Placeholder 2">
            <a:extLst>
              <a:ext uri="{FF2B5EF4-FFF2-40B4-BE49-F238E27FC236}">
                <a16:creationId xmlns:a16="http://schemas.microsoft.com/office/drawing/2014/main" id="{A0474112-9F16-0A45-AE51-B06BF7E50113}"/>
              </a:ext>
            </a:extLst>
          </p:cNvPr>
          <p:cNvSpPr>
            <a:spLocks noGrp="1"/>
          </p:cNvSpPr>
          <p:nvPr>
            <p:ph sz="half" idx="1"/>
          </p:nvPr>
        </p:nvSpPr>
        <p:spPr/>
        <p:txBody>
          <a:bodyPr/>
          <a:lstStyle/>
          <a:p>
            <a:r>
              <a:rPr lang="en-US" dirty="0"/>
              <a:t>Feature Toggles (often also referred to as Feature Flags) are a powerful technique, allowing teams to </a:t>
            </a:r>
            <a:r>
              <a:rPr lang="en-US" sz="3200" b="1" dirty="0"/>
              <a:t>modify system behavior without changing code</a:t>
            </a:r>
            <a:r>
              <a:rPr lang="en-US" dirty="0"/>
              <a:t>.</a:t>
            </a:r>
          </a:p>
        </p:txBody>
      </p:sp>
      <p:pic>
        <p:nvPicPr>
          <p:cNvPr id="11" name="Picture 10" descr="A silver and red switch with a white label on it&#10;&#10;Toggle switch with ON and OFF">
            <a:extLst>
              <a:ext uri="{FF2B5EF4-FFF2-40B4-BE49-F238E27FC236}">
                <a16:creationId xmlns:a16="http://schemas.microsoft.com/office/drawing/2014/main" id="{BC4108CF-842A-4EC3-9B3D-7F41A21BF22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91199" y="312374"/>
            <a:ext cx="5956663" cy="5956663"/>
          </a:xfrm>
          <a:prstGeom prst="rect">
            <a:avLst/>
          </a:prstGeom>
          <a:solidFill>
            <a:schemeClr val="bg1"/>
          </a:solidFill>
        </p:spPr>
      </p:pic>
      <p:sp>
        <p:nvSpPr>
          <p:cNvPr id="13" name="TextBox 12">
            <a:extLst>
              <a:ext uri="{FF2B5EF4-FFF2-40B4-BE49-F238E27FC236}">
                <a16:creationId xmlns:a16="http://schemas.microsoft.com/office/drawing/2014/main" id="{DF8B0C5F-64D4-4661-B20F-FF2160E42B80}"/>
              </a:ext>
            </a:extLst>
          </p:cNvPr>
          <p:cNvSpPr txBox="1"/>
          <p:nvPr/>
        </p:nvSpPr>
        <p:spPr>
          <a:xfrm>
            <a:off x="9208499" y="5861233"/>
            <a:ext cx="2343150" cy="300082"/>
          </a:xfrm>
          <a:prstGeom prst="rect">
            <a:avLst/>
          </a:prstGeom>
          <a:noFill/>
        </p:spPr>
        <p:txBody>
          <a:bodyPr wrap="square" rtlCol="0">
            <a:spAutoFit/>
          </a:bodyPr>
          <a:lstStyle/>
          <a:p>
            <a:r>
              <a:rPr lang="en-US" sz="675" dirty="0">
                <a:hlinkClick r:id="rId4" tooltip="https://networkengineering.stackexchange.com/questions/17302/toggle-switch-for-an-ethernet-cable"/>
              </a:rPr>
              <a:t>This Photo</a:t>
            </a:r>
            <a:r>
              <a:rPr lang="en-US" sz="675" dirty="0"/>
              <a:t> by Unknown Author is licensed under </a:t>
            </a:r>
            <a:r>
              <a:rPr lang="en-US" sz="675" dirty="0">
                <a:hlinkClick r:id="rId5" tooltip="https://creativecommons.org/licenses/by-sa/3.0/"/>
              </a:rPr>
              <a:t>CC BY-SA</a:t>
            </a:r>
            <a:endParaRPr lang="en-US" sz="675" dirty="0"/>
          </a:p>
        </p:txBody>
      </p:sp>
    </p:spTree>
    <p:extLst>
      <p:ext uri="{BB962C8B-B14F-4D97-AF65-F5344CB8AC3E}">
        <p14:creationId xmlns:p14="http://schemas.microsoft.com/office/powerpoint/2010/main" val="3836135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dirty="0"/>
              <a:t>Feature Flags are “if” statements</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p:txBody>
          <a:bodyPr/>
          <a:lstStyle/>
          <a:p>
            <a:pPr lvl="1"/>
            <a:r>
              <a:rPr lang="en-US" dirty="0"/>
              <a:t>if(</a:t>
            </a:r>
            <a:r>
              <a:rPr lang="en-US" dirty="0" err="1"/>
              <a:t>enableFeature</a:t>
            </a:r>
            <a:r>
              <a:rPr lang="en-US" dirty="0"/>
              <a:t>(</a:t>
            </a:r>
            <a:r>
              <a:rPr lang="en-US" dirty="0" err="1"/>
              <a:t>trialperiodfeature</a:t>
            </a:r>
            <a:r>
              <a:rPr lang="en-US" dirty="0"/>
              <a:t>, {start date, number of days}))</a:t>
            </a:r>
          </a:p>
          <a:p>
            <a:pPr lvl="1"/>
            <a:r>
              <a:rPr lang="en-US" dirty="0"/>
              <a:t>then</a:t>
            </a:r>
          </a:p>
          <a:p>
            <a:pPr lvl="1"/>
            <a:r>
              <a:rPr lang="en-US" dirty="0"/>
              <a:t>    /*show the trial period feature */</a:t>
            </a:r>
          </a:p>
          <a:p>
            <a:pPr lvl="1"/>
            <a:r>
              <a:rPr lang="en-US" dirty="0"/>
              <a:t>else</a:t>
            </a:r>
          </a:p>
          <a:p>
            <a:pPr lvl="1"/>
            <a:r>
              <a:rPr lang="en-US" dirty="0"/>
              <a:t>    /* show the old feature</a:t>
            </a:r>
          </a:p>
          <a:p>
            <a:pPr lvl="1"/>
            <a:endParaRPr lang="en-US" dirty="0"/>
          </a:p>
          <a:p>
            <a:pPr lvl="1"/>
            <a:r>
              <a:rPr lang="en-US" sz="2000" dirty="0" err="1"/>
              <a:t>enabledFeature</a:t>
            </a:r>
            <a:r>
              <a:rPr lang="en-US" sz="2000" dirty="0"/>
              <a:t> = toggle configuration</a:t>
            </a:r>
          </a:p>
          <a:p>
            <a:pPr lvl="1"/>
            <a:r>
              <a:rPr lang="en-US" sz="2000" dirty="0" err="1"/>
              <a:t>trialperiodfeature</a:t>
            </a:r>
            <a:r>
              <a:rPr lang="en-US" sz="2000" dirty="0"/>
              <a:t> = toggle router</a:t>
            </a:r>
          </a:p>
          <a:p>
            <a:pPr lvl="1"/>
            <a:r>
              <a:rPr lang="en-US" sz="2000" dirty="0"/>
              <a:t>{start date, number of days} = toggle context</a:t>
            </a:r>
            <a:endParaRPr lang="en-US" dirty="0"/>
          </a:p>
        </p:txBody>
      </p:sp>
    </p:spTree>
    <p:extLst>
      <p:ext uri="{BB962C8B-B14F-4D97-AF65-F5344CB8AC3E}">
        <p14:creationId xmlns:p14="http://schemas.microsoft.com/office/powerpoint/2010/main" val="25319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42B0BD-DA53-4127-A8DE-4DAE0F6EF553}"/>
              </a:ext>
            </a:extLst>
          </p:cNvPr>
          <p:cNvSpPr>
            <a:spLocks noGrp="1"/>
          </p:cNvSpPr>
          <p:nvPr>
            <p:ph type="title"/>
          </p:nvPr>
        </p:nvSpPr>
        <p:spPr/>
        <p:txBody>
          <a:bodyPr/>
          <a:lstStyle/>
          <a:p>
            <a:r>
              <a:rPr lang="en-US" dirty="0"/>
              <a:t>Deployment versus Releases</a:t>
            </a:r>
          </a:p>
        </p:txBody>
      </p:sp>
      <p:sp>
        <p:nvSpPr>
          <p:cNvPr id="5" name="Content Placeholder 4">
            <a:extLst>
              <a:ext uri="{FF2B5EF4-FFF2-40B4-BE49-F238E27FC236}">
                <a16:creationId xmlns:a16="http://schemas.microsoft.com/office/drawing/2014/main" id="{B1DA188C-FAFB-410B-BFAC-9C061078377E}"/>
              </a:ext>
            </a:extLst>
          </p:cNvPr>
          <p:cNvSpPr>
            <a:spLocks noGrp="1"/>
          </p:cNvSpPr>
          <p:nvPr>
            <p:ph sz="half" idx="1"/>
          </p:nvPr>
        </p:nvSpPr>
        <p:spPr/>
        <p:txBody>
          <a:bodyPr/>
          <a:lstStyle/>
          <a:p>
            <a:r>
              <a:rPr lang="en-US" dirty="0"/>
              <a:t>Installed on prod</a:t>
            </a:r>
          </a:p>
          <a:p>
            <a:r>
              <a:rPr lang="en-US" dirty="0"/>
              <a:t>Not exposed to customers</a:t>
            </a:r>
          </a:p>
          <a:p>
            <a:r>
              <a:rPr lang="en-US" dirty="0"/>
              <a:t>Minimal impact</a:t>
            </a:r>
          </a:p>
          <a:p>
            <a:r>
              <a:rPr lang="en-US" dirty="0"/>
              <a:t>Technical decision</a:t>
            </a:r>
          </a:p>
        </p:txBody>
      </p:sp>
      <p:sp>
        <p:nvSpPr>
          <p:cNvPr id="6" name="Content Placeholder 5">
            <a:extLst>
              <a:ext uri="{FF2B5EF4-FFF2-40B4-BE49-F238E27FC236}">
                <a16:creationId xmlns:a16="http://schemas.microsoft.com/office/drawing/2014/main" id="{E00E6557-38C0-44A9-B8CA-B1BA1C453EB3}"/>
              </a:ext>
            </a:extLst>
          </p:cNvPr>
          <p:cNvSpPr>
            <a:spLocks noGrp="1"/>
          </p:cNvSpPr>
          <p:nvPr>
            <p:ph sz="half" idx="2"/>
          </p:nvPr>
        </p:nvSpPr>
        <p:spPr/>
        <p:txBody>
          <a:bodyPr/>
          <a:lstStyle/>
          <a:p>
            <a:r>
              <a:rPr lang="en-US" dirty="0"/>
              <a:t>Receiving prod traffic </a:t>
            </a:r>
          </a:p>
          <a:p>
            <a:r>
              <a:rPr lang="en-US" dirty="0"/>
              <a:t>Exposed to customers</a:t>
            </a:r>
          </a:p>
          <a:p>
            <a:r>
              <a:rPr lang="en-US" dirty="0"/>
              <a:t>High impact</a:t>
            </a:r>
          </a:p>
          <a:p>
            <a:r>
              <a:rPr lang="en-US" dirty="0"/>
              <a:t>Business decision</a:t>
            </a:r>
          </a:p>
        </p:txBody>
      </p:sp>
      <p:grpSp>
        <p:nvGrpSpPr>
          <p:cNvPr id="7" name="Group 6" descr="Concentric circles&#10;Outer circle with text &quot;Deployment - All Changes&quot;&#10;Inner circle with text &quot;Release - Changes visible to customer&quot;">
            <a:extLst>
              <a:ext uri="{FF2B5EF4-FFF2-40B4-BE49-F238E27FC236}">
                <a16:creationId xmlns:a16="http://schemas.microsoft.com/office/drawing/2014/main" id="{37C346BF-7508-45AC-99E1-6DE9BCEE8CC3}"/>
              </a:ext>
            </a:extLst>
          </p:cNvPr>
          <p:cNvGrpSpPr/>
          <p:nvPr/>
        </p:nvGrpSpPr>
        <p:grpSpPr>
          <a:xfrm>
            <a:off x="3493638" y="3481027"/>
            <a:ext cx="3479524" cy="3296896"/>
            <a:chOff x="5257799" y="1531738"/>
            <a:chExt cx="3200400" cy="2994422"/>
          </a:xfrm>
        </p:grpSpPr>
        <p:sp>
          <p:nvSpPr>
            <p:cNvPr id="8" name="Oval 7">
              <a:extLst>
                <a:ext uri="{FF2B5EF4-FFF2-40B4-BE49-F238E27FC236}">
                  <a16:creationId xmlns:a16="http://schemas.microsoft.com/office/drawing/2014/main" id="{15CF3DEE-6C89-4DD9-9510-63484B0E0D48}"/>
                </a:ext>
              </a:extLst>
            </p:cNvPr>
            <p:cNvSpPr/>
            <p:nvPr/>
          </p:nvSpPr>
          <p:spPr>
            <a:xfrm>
              <a:off x="5257799" y="1531738"/>
              <a:ext cx="3200400" cy="299442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Deployment – </a:t>
              </a:r>
            </a:p>
            <a:p>
              <a:pPr algn="ctr"/>
              <a:r>
                <a:rPr lang="en-US" dirty="0"/>
                <a:t>All Changes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Oval 8">
              <a:extLst>
                <a:ext uri="{FF2B5EF4-FFF2-40B4-BE49-F238E27FC236}">
                  <a16:creationId xmlns:a16="http://schemas.microsoft.com/office/drawing/2014/main" id="{5AA4F5A5-0F1B-412B-8E12-E8C3ACFB4FEE}"/>
                </a:ext>
              </a:extLst>
            </p:cNvPr>
            <p:cNvSpPr/>
            <p:nvPr/>
          </p:nvSpPr>
          <p:spPr>
            <a:xfrm>
              <a:off x="5915025" y="2200275"/>
              <a:ext cx="1885950" cy="1657350"/>
            </a:xfrm>
            <a:prstGeom prst="ellipse">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dirty="0"/>
                <a:t>Release - Changes visible to customer</a:t>
              </a:r>
            </a:p>
          </p:txBody>
        </p:sp>
      </p:grpSp>
    </p:spTree>
    <p:extLst>
      <p:ext uri="{BB962C8B-B14F-4D97-AF65-F5344CB8AC3E}">
        <p14:creationId xmlns:p14="http://schemas.microsoft.com/office/powerpoint/2010/main" val="1347103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ED568A-406C-4361-AE56-DE4753DACB74}"/>
              </a:ext>
            </a:extLst>
          </p:cNvPr>
          <p:cNvSpPr>
            <a:spLocks noGrp="1"/>
          </p:cNvSpPr>
          <p:nvPr>
            <p:ph type="title"/>
          </p:nvPr>
        </p:nvSpPr>
        <p:spPr/>
        <p:txBody>
          <a:bodyPr/>
          <a:lstStyle/>
          <a:p>
            <a:r>
              <a:rPr lang="en-US" dirty="0"/>
              <a:t>Feature Flags Strategies</a:t>
            </a:r>
          </a:p>
        </p:txBody>
      </p:sp>
      <p:sp>
        <p:nvSpPr>
          <p:cNvPr id="6" name="Content Placeholder 5">
            <a:extLst>
              <a:ext uri="{FF2B5EF4-FFF2-40B4-BE49-F238E27FC236}">
                <a16:creationId xmlns:a16="http://schemas.microsoft.com/office/drawing/2014/main" id="{33BC6EB4-847C-4580-B916-4062DF8D5D19}"/>
              </a:ext>
            </a:extLst>
          </p:cNvPr>
          <p:cNvSpPr>
            <a:spLocks noGrp="1"/>
          </p:cNvSpPr>
          <p:nvPr>
            <p:ph idx="1"/>
          </p:nvPr>
        </p:nvSpPr>
        <p:spPr/>
        <p:txBody>
          <a:bodyPr/>
          <a:lstStyle/>
          <a:p>
            <a:r>
              <a:rPr lang="en-US" dirty="0"/>
              <a:t>Toggle/Kill switches</a:t>
            </a:r>
          </a:p>
          <a:p>
            <a:r>
              <a:rPr lang="en-US" dirty="0"/>
              <a:t>A/B</a:t>
            </a:r>
          </a:p>
          <a:p>
            <a:r>
              <a:rPr lang="en-US" dirty="0"/>
              <a:t>Canary</a:t>
            </a:r>
          </a:p>
          <a:p>
            <a:r>
              <a:rPr lang="en-US" dirty="0"/>
              <a:t>Rings</a:t>
            </a:r>
          </a:p>
          <a:p>
            <a:r>
              <a:rPr lang="en-US" dirty="0"/>
              <a:t>Blue-green</a:t>
            </a:r>
          </a:p>
        </p:txBody>
      </p:sp>
    </p:spTree>
    <p:extLst>
      <p:ext uri="{BB962C8B-B14F-4D97-AF65-F5344CB8AC3E}">
        <p14:creationId xmlns:p14="http://schemas.microsoft.com/office/powerpoint/2010/main" val="1757669738"/>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3041</TotalTime>
  <Words>3289</Words>
  <Application>Microsoft Office PowerPoint</Application>
  <PresentationFormat>Widescreen</PresentationFormat>
  <Paragraphs>409</Paragraphs>
  <Slides>25</Slides>
  <Notes>18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Consolas</vt:lpstr>
      <vt:lpstr>Calibri</vt:lpstr>
      <vt:lpstr>Segoe UI</vt:lpstr>
      <vt:lpstr>Open Sans</vt:lpstr>
      <vt:lpstr>Tekton Pro</vt:lpstr>
      <vt:lpstr>Times New Roman</vt:lpstr>
      <vt:lpstr>1_Office Theme</vt:lpstr>
      <vt:lpstr>3_Office Theme</vt:lpstr>
      <vt:lpstr>2_Office Theme</vt:lpstr>
      <vt:lpstr>PowerPoint Presentation</vt:lpstr>
      <vt:lpstr>A primer on FeatureManagement APIs in .NET Core</vt:lpstr>
      <vt:lpstr>Session learning objective</vt:lpstr>
      <vt:lpstr>Agenda</vt:lpstr>
      <vt:lpstr>Speaker Info</vt:lpstr>
      <vt:lpstr>Feature Flags</vt:lpstr>
      <vt:lpstr>Feature Flags are “if” statements</vt:lpstr>
      <vt:lpstr>Deployment versus Releases</vt:lpstr>
      <vt:lpstr>Feature Flags Strategies</vt:lpstr>
      <vt:lpstr>Toggle/Kill switches</vt:lpstr>
      <vt:lpstr>A/B</vt:lpstr>
      <vt:lpstr>Canary</vt:lpstr>
      <vt:lpstr>Rings</vt:lpstr>
      <vt:lpstr>Blue-Green</vt:lpstr>
      <vt:lpstr>FeatureManagement in .NET Core</vt:lpstr>
      <vt:lpstr>App Configuration</vt:lpstr>
      <vt:lpstr>Demo</vt:lpstr>
      <vt:lpstr>Feature Flags are technical debt</vt:lpstr>
      <vt:lpstr>Daisy-Chaining Feature Flags</vt:lpstr>
      <vt:lpstr>Change Advisory Boards (CABs)</vt:lpstr>
      <vt:lpstr>Measure Everything</vt:lpstr>
      <vt:lpstr>Use Frameworks</vt:lpstr>
      <vt:lpstr>Branching strategies</vt:lpstr>
      <vt:lpstr>Speaker Info</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Santosh Hari</cp:lastModifiedBy>
  <cp:revision>14</cp:revision>
  <dcterms:created xsi:type="dcterms:W3CDTF">2020-08-18T20:47:27Z</dcterms:created>
  <dcterms:modified xsi:type="dcterms:W3CDTF">2021-11-05T04:56:21Z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